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6" r:id="rId2"/>
  </p:sldMasterIdLst>
  <p:notesMasterIdLst>
    <p:notesMasterId r:id="rId16"/>
  </p:notesMasterIdLst>
  <p:sldIdLst>
    <p:sldId id="257" r:id="rId3"/>
    <p:sldId id="25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442" r:id="rId13"/>
    <p:sldId id="443" r:id="rId14"/>
    <p:sldId id="44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096FF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58"/>
    <p:restoredTop sz="79014"/>
  </p:normalViewPr>
  <p:slideViewPr>
    <p:cSldViewPr snapToGrid="0" snapToObjects="1">
      <p:cViewPr varScale="1">
        <p:scale>
          <a:sx n="68" d="100"/>
          <a:sy n="68" d="100"/>
        </p:scale>
        <p:origin x="240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0D7A7-A149-9549-90F5-A43C290637C6}" type="datetimeFigureOut">
              <a:rPr lang="pt-BR" smtClean="0"/>
              <a:t>19/08/2022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69203-3EB7-A94D-BFDB-A51F1C2F08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982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Figura 1. Curvas de volume, fluxo e pressão </a:t>
            </a:r>
            <a:r>
              <a:rPr lang="pt-B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tempo na respiração espontânea e na ventilação mecânica invasiva (modo </a:t>
            </a:r>
            <a:r>
              <a:rPr lang="pt-B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ciclado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volume, ciclo controlado sem esforço muscular respiratório).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69203-3EB7-A94D-BFDB-A51F1C2F08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6582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Figura 2. Modos CPAP e </a:t>
            </a:r>
            <a:r>
              <a:rPr lang="pt-B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BiPAP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(ou PEEP + PS) e a comparação com a respiração espontânea.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IPAP: inspiratory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positiva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airway pressure EPAP: Expiratory positive airway pressure. 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EPAP=PEEP.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69203-3EB7-A94D-BFDB-A51F1C2F08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299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Figura 3. Ventilação mecânica nos modos VCV e PCV e suas características principais em ciclos controlados e assistidos. Em cada modo o 1º ciclo é o controlado e o 2º assistido. As medidas da pressão de pausa (</a:t>
            </a:r>
            <a:r>
              <a:rPr lang="pt-B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plateau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e da </a:t>
            </a:r>
            <a:r>
              <a:rPr lang="pt-B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driving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pressure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foram obtidas com uma pequena pausa no final da inspiração em ambos os modos.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69203-3EB7-A94D-BFDB-A51F1C2F08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344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69203-3EB7-A94D-BFDB-A51F1C2F08C5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643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69203-3EB7-A94D-BFDB-A51F1C2F08C5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661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3691-ECE6-9344-96E4-00BDD7013586}" type="datetime1">
              <a:rPr lang="pt-BR" smtClean="0"/>
              <a:t>19/08/2022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www.xlung.net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042-84B9-5049-B780-B29F6D1CC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50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2888A-C8FA-7847-8AF3-502E519A83DA}" type="datetime1">
              <a:rPr lang="pt-BR" smtClean="0"/>
              <a:t>19/08/2022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www.xlung.net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042-84B9-5049-B780-B29F6D1CC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48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E554-1A7E-4E4E-8ECE-36AB204F813C}" type="datetime1">
              <a:rPr lang="pt-BR" smtClean="0"/>
              <a:t>19/08/2022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www.xlung.net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042-84B9-5049-B780-B29F6D1CC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540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43"/>
            <a:ext cx="103632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558F48-586B-AF0A-75A6-04CAE2C25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684B75-1E0B-ED44-1C6B-1D48083A9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24799E-C2E7-AC06-8277-99E8BC9B4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7281E-4C9F-0A4C-9E45-251BD7D2F46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65709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46DFC0-E852-793B-F87A-F621E323E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31EDD9-A153-B317-E2C6-83161975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5090C4-AAFB-19BC-CC30-773F14B97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39659-2169-E24B-ACB5-0A166A6D439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588883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18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07DD3E-897A-BB32-7630-4F8D5E6B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488D5D-DBA9-52AA-17F9-69C3F08D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DFC339-7BD9-26CD-D026-C7A44CBD3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1FEBA-B1D6-A540-AF1F-2C2CBD73069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19152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1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1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D77D4C84-F0B9-3668-0EF2-66F5FC908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9DD203C0-57D7-F338-DD8D-D1E4DC982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4BEA3E1-44FA-A4E0-AC39-5F7621899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CF3FA-D4DF-D849-8FA3-C0221CD80B0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282063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7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7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280C002F-566C-4B8F-C4B0-7291F62EC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0CE0BE98-6DF6-FDD4-97BD-80BCFAD89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FD99C8AB-E610-E8D0-386C-3305462A9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A69D9-93D7-B348-827F-FEB423EE391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97678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D0E658EB-7DF0-178D-4A77-6B46522A6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865941E8-472E-071E-718F-94FE39EDB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19A4525B-77FE-4047-62F2-4D2769E43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B24D5-C9FB-8E49-92E0-9264A499975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447868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ADD1DE0-0460-12DE-D198-20A839DC0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3A39B867-3302-97EB-58E4-DDC6E1C98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0D8F13E7-4F2F-319E-2879-38B2C4A1C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5CC04-55E3-8146-8360-89C44E7B020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262581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4" y="273068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52A131BB-CAC7-7E0A-0AC5-98FD5D01A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BBB13598-E0EB-7BBB-5C3C-6A7A54A3B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59421B99-3779-02D1-BD3F-33AD3D74E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06EA1-5F43-574A-B29E-DAE43595DC1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8651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D52B-38CE-504C-B9A5-3DAE68A84FEB}" type="datetime1">
              <a:rPr lang="pt-BR" smtClean="0"/>
              <a:t>19/08/2022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www.xlung.net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042-84B9-5049-B780-B29F6D1CC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2020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B1E7B675-F9C7-404C-8397-42454E03C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B1B0B20B-C0E7-4BD5-A56C-FEB91F8F8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BCB9C696-FD05-0A52-137D-CBC5EAF64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7821B-81CC-E841-89CB-6F45FD2DECE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377754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A5D548-26B5-13D3-D80B-0F9679059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D0D583-385D-A36C-5DAE-AF708A16D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CE1F88-5593-E7DB-EAF0-FA68A1548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DB8C2-D7D0-1F4C-BDE9-9E78B912889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4608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1" y="274656"/>
            <a:ext cx="27432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1" y="274656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04989D-B594-3328-6BDD-A81B8CB1A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C74874-3DD6-4516-8B1D-ACFEEBB79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E8432C-0A2A-329B-AEFD-495CAA8FB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625D3-3E4B-9845-9053-07E648EAF0C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53343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914403" y="1981200"/>
            <a:ext cx="5091289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86315" y="1981200"/>
            <a:ext cx="5091289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846CAD2-E988-C577-1A60-CBC4C6951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9983A9DB-AEF3-D1A2-2E7A-48E417957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2F4BAFA9-B803-72AB-005A-65CBC39B7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8FAA1-34E2-1240-B3C5-F28F262B2AD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62323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2"/>
            <a:ext cx="10972800" cy="4525963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1A9041-32AB-8138-D57D-80D709A58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7075B2-720F-2680-1515-4767C995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30797D-9C3E-226B-C122-5E0141B94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A7213-90EF-F144-9254-C9A532FBEBD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057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5057-81A4-8447-A62B-0FAF19A7BB13}" type="datetime1">
              <a:rPr lang="pt-BR" smtClean="0"/>
              <a:t>19/08/2022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www.xlung.net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042-84B9-5049-B780-B29F6D1CC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123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5892-32B3-EC48-B2AC-285A38F0FF42}" type="datetime1">
              <a:rPr lang="pt-BR" smtClean="0"/>
              <a:t>19/08/2022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www.xlung.net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042-84B9-5049-B780-B29F6D1CC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7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8E83-3C90-A040-BBF6-AC88DBA6FEF4}" type="datetime1">
              <a:rPr lang="pt-BR" smtClean="0"/>
              <a:t>19/08/2022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www.xlung.net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042-84B9-5049-B780-B29F6D1CC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632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7A4B-32B2-D043-98AE-3A0C8D1E8528}" type="datetime1">
              <a:rPr lang="pt-BR" smtClean="0"/>
              <a:t>19/08/2022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www.xlung.net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042-84B9-5049-B780-B29F6D1CC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820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0916-3C61-144E-838F-B3D628C21D0F}" type="datetime1">
              <a:rPr lang="pt-BR" smtClean="0"/>
              <a:t>19/08/2022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www.xlung.net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042-84B9-5049-B780-B29F6D1CC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81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3A94-D85C-3640-9495-1F477E8DEEF0}" type="datetime1">
              <a:rPr lang="pt-BR" smtClean="0"/>
              <a:t>19/08/2022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www.xlung.net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042-84B9-5049-B780-B29F6D1CC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939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88E5-A029-E147-B2DA-D9093C8DA1F6}" type="datetime1">
              <a:rPr lang="pt-BR" smtClean="0"/>
              <a:t>19/08/2022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www.xlung.net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042-84B9-5049-B780-B29F6D1CC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55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5360D-BE1E-924E-9DFF-674042395074}" type="datetime1">
              <a:rPr lang="pt-BR" smtClean="0"/>
              <a:t>19/08/2022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www.xlung.net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64042-84B9-5049-B780-B29F6D1CC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281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5053ADF2-DEDA-5354-8C3F-F4503537E1B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  <a:endParaRPr lang="en-US" altLang="pt-BR"/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F20472C6-372B-6689-20F9-604D66438C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5AFD0F-CDD1-855A-C9BC-640DCEF3BF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04CB5B-049D-AB2B-759D-7528580A92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83728F-27F8-0F3B-99BF-CE87D21FB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C410E16-089D-8D48-9440-9A7A2A682AD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7487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452978A0-74AF-3148-8F98-4A74AF7B27B8}"/>
              </a:ext>
            </a:extLst>
          </p:cNvPr>
          <p:cNvSpPr txBox="1"/>
          <p:nvPr/>
        </p:nvSpPr>
        <p:spPr>
          <a:xfrm>
            <a:off x="4712639" y="927821"/>
            <a:ext cx="11596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Respiração</a:t>
            </a:r>
          </a:p>
          <a:p>
            <a:r>
              <a:rPr lang="pt-BR" sz="1600" dirty="0"/>
              <a:t>Espontânea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C4F7BF9-7DFB-E242-BCE6-2217D3EE85E6}"/>
              </a:ext>
            </a:extLst>
          </p:cNvPr>
          <p:cNvSpPr txBox="1"/>
          <p:nvPr/>
        </p:nvSpPr>
        <p:spPr>
          <a:xfrm>
            <a:off x="6060443" y="914569"/>
            <a:ext cx="1535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/>
              <a:t>VM invasiva</a:t>
            </a:r>
          </a:p>
          <a:p>
            <a:pPr algn="ctr"/>
            <a:r>
              <a:rPr lang="pt-BR" sz="1600" dirty="0"/>
              <a:t>Ciclo controlado</a:t>
            </a:r>
          </a:p>
        </p:txBody>
      </p:sp>
      <p:grpSp>
        <p:nvGrpSpPr>
          <p:cNvPr id="31" name="Agrupar 30">
            <a:extLst>
              <a:ext uri="{FF2B5EF4-FFF2-40B4-BE49-F238E27FC236}">
                <a16:creationId xmlns:a16="http://schemas.microsoft.com/office/drawing/2014/main" id="{E08558A7-66DE-844D-B1B7-6B47E591DB5E}"/>
              </a:ext>
            </a:extLst>
          </p:cNvPr>
          <p:cNvGrpSpPr/>
          <p:nvPr/>
        </p:nvGrpSpPr>
        <p:grpSpPr>
          <a:xfrm>
            <a:off x="3505354" y="1436141"/>
            <a:ext cx="4240770" cy="3985717"/>
            <a:chOff x="1841071" y="1558099"/>
            <a:chExt cx="3715105" cy="3985717"/>
          </a:xfrm>
        </p:grpSpPr>
        <p:pic>
          <p:nvPicPr>
            <p:cNvPr id="3" name="Imagem 2" descr="Gráfico, Gráfico de linhas&#10;&#10;Descrição gerada automaticamente">
              <a:extLst>
                <a:ext uri="{FF2B5EF4-FFF2-40B4-BE49-F238E27FC236}">
                  <a16:creationId xmlns:a16="http://schemas.microsoft.com/office/drawing/2014/main" id="{7CF20834-7E1A-2441-AF91-24E60B675A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4520"/>
            <a:stretch/>
          </p:blipFill>
          <p:spPr>
            <a:xfrm>
              <a:off x="2838376" y="1607088"/>
              <a:ext cx="2717800" cy="3722696"/>
            </a:xfrm>
            <a:prstGeom prst="rect">
              <a:avLst/>
            </a:prstGeom>
          </p:spPr>
        </p:pic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438567A7-5124-F04E-80CA-070FDC3F7E05}"/>
                </a:ext>
              </a:extLst>
            </p:cNvPr>
            <p:cNvSpPr txBox="1"/>
            <p:nvPr/>
          </p:nvSpPr>
          <p:spPr>
            <a:xfrm>
              <a:off x="1891189" y="1855679"/>
              <a:ext cx="8220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600" dirty="0">
                  <a:solidFill>
                    <a:schemeClr val="bg2">
                      <a:lumMod val="50000"/>
                    </a:schemeClr>
                  </a:solidFill>
                </a:rPr>
                <a:t>Volume</a:t>
              </a:r>
            </a:p>
            <a:p>
              <a:pPr algn="ctr"/>
              <a:r>
                <a:rPr lang="pt-BR" sz="1600" dirty="0">
                  <a:solidFill>
                    <a:schemeClr val="bg2">
                      <a:lumMod val="50000"/>
                    </a:schemeClr>
                  </a:solidFill>
                </a:rPr>
                <a:t>ml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09A6381F-6420-0544-B3A1-C1D9BA70A925}"/>
                </a:ext>
              </a:extLst>
            </p:cNvPr>
            <p:cNvSpPr txBox="1"/>
            <p:nvPr/>
          </p:nvSpPr>
          <p:spPr>
            <a:xfrm>
              <a:off x="1943471" y="3107260"/>
              <a:ext cx="62478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600" dirty="0">
                  <a:solidFill>
                    <a:schemeClr val="bg2">
                      <a:lumMod val="50000"/>
                    </a:schemeClr>
                  </a:solidFill>
                </a:rPr>
                <a:t>Fluxo</a:t>
              </a:r>
            </a:p>
            <a:p>
              <a:pPr algn="ctr"/>
              <a:r>
                <a:rPr lang="pt-BR" sz="1600" dirty="0">
                  <a:solidFill>
                    <a:schemeClr val="bg2">
                      <a:lumMod val="50000"/>
                    </a:schemeClr>
                  </a:solidFill>
                </a:rPr>
                <a:t>l/min</a:t>
              </a:r>
            </a:p>
          </p:txBody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24042340-D39D-AD43-A426-02DE8E5F2C65}"/>
                </a:ext>
              </a:extLst>
            </p:cNvPr>
            <p:cNvSpPr txBox="1"/>
            <p:nvPr/>
          </p:nvSpPr>
          <p:spPr>
            <a:xfrm>
              <a:off x="1841071" y="4509296"/>
              <a:ext cx="82958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600" dirty="0">
                  <a:solidFill>
                    <a:schemeClr val="bg2">
                      <a:lumMod val="50000"/>
                    </a:schemeClr>
                  </a:solidFill>
                </a:rPr>
                <a:t>Pressão</a:t>
              </a:r>
            </a:p>
            <a:p>
              <a:pPr algn="ctr"/>
              <a:r>
                <a:rPr lang="pt-BR" sz="1600" dirty="0">
                  <a:solidFill>
                    <a:schemeClr val="bg2">
                      <a:lumMod val="50000"/>
                    </a:schemeClr>
                  </a:solidFill>
                </a:rPr>
                <a:t>cmH</a:t>
              </a:r>
              <a:r>
                <a:rPr lang="pt-BR" sz="1600" baseline="-25000" dirty="0">
                  <a:solidFill>
                    <a:schemeClr val="bg2">
                      <a:lumMod val="50000"/>
                    </a:schemeClr>
                  </a:solidFill>
                </a:rPr>
                <a:t>2</a:t>
              </a:r>
              <a:r>
                <a:rPr lang="pt-BR" sz="1600" dirty="0">
                  <a:solidFill>
                    <a:schemeClr val="bg2">
                      <a:lumMod val="50000"/>
                    </a:schemeClr>
                  </a:solidFill>
                </a:rPr>
                <a:t>O</a:t>
              </a:r>
            </a:p>
          </p:txBody>
        </p:sp>
        <p:cxnSp>
          <p:nvCxnSpPr>
            <p:cNvPr id="15" name="Conector Reto 14">
              <a:extLst>
                <a:ext uri="{FF2B5EF4-FFF2-40B4-BE49-F238E27FC236}">
                  <a16:creationId xmlns:a16="http://schemas.microsoft.com/office/drawing/2014/main" id="{0F1E3C8F-6ED4-1E4F-A50C-0C3E359C206E}"/>
                </a:ext>
              </a:extLst>
            </p:cNvPr>
            <p:cNvCxnSpPr>
              <a:cxnSpLocks/>
            </p:cNvCxnSpPr>
            <p:nvPr/>
          </p:nvCxnSpPr>
          <p:spPr>
            <a:xfrm>
              <a:off x="2838376" y="1696599"/>
              <a:ext cx="0" cy="1004560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4420D07C-03F6-5045-AAC9-5B7081680CB6}"/>
                </a:ext>
              </a:extLst>
            </p:cNvPr>
            <p:cNvSpPr txBox="1"/>
            <p:nvPr/>
          </p:nvSpPr>
          <p:spPr>
            <a:xfrm>
              <a:off x="2475732" y="1558099"/>
              <a:ext cx="4203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500</a:t>
              </a:r>
            </a:p>
          </p:txBody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D0F3EF70-2296-6B44-B21B-3394DA4D8FC3}"/>
                </a:ext>
              </a:extLst>
            </p:cNvPr>
            <p:cNvSpPr txBox="1"/>
            <p:nvPr/>
          </p:nvSpPr>
          <p:spPr>
            <a:xfrm>
              <a:off x="2603905" y="253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0</a:t>
              </a:r>
            </a:p>
          </p:txBody>
        </p: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7F6393A3-1583-B34C-B165-981A6F98FF82}"/>
                </a:ext>
              </a:extLst>
            </p:cNvPr>
            <p:cNvSpPr txBox="1"/>
            <p:nvPr/>
          </p:nvSpPr>
          <p:spPr>
            <a:xfrm>
              <a:off x="2604207" y="3290500"/>
              <a:ext cx="2312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/>
                <a:t>0</a:t>
              </a:r>
            </a:p>
          </p:txBody>
        </p:sp>
        <p:cxnSp>
          <p:nvCxnSpPr>
            <p:cNvPr id="20" name="Conector Reto 19">
              <a:extLst>
                <a:ext uri="{FF2B5EF4-FFF2-40B4-BE49-F238E27FC236}">
                  <a16:creationId xmlns:a16="http://schemas.microsoft.com/office/drawing/2014/main" id="{FE0EBAEF-AD32-D146-9570-33BFB5F5C9B1}"/>
                </a:ext>
              </a:extLst>
            </p:cNvPr>
            <p:cNvCxnSpPr>
              <a:cxnSpLocks/>
            </p:cNvCxnSpPr>
            <p:nvPr/>
          </p:nvCxnSpPr>
          <p:spPr>
            <a:xfrm>
              <a:off x="2838376" y="2701159"/>
              <a:ext cx="5838" cy="1309212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10DEE89F-FC99-174F-8065-B25FC2AE1459}"/>
                </a:ext>
              </a:extLst>
            </p:cNvPr>
            <p:cNvSpPr txBox="1"/>
            <p:nvPr/>
          </p:nvSpPr>
          <p:spPr>
            <a:xfrm>
              <a:off x="2579232" y="2830261"/>
              <a:ext cx="3628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/>
                <a:t>60</a:t>
              </a:r>
            </a:p>
          </p:txBody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C4E2939B-196B-744D-B874-CC6E953EEE1F}"/>
                </a:ext>
              </a:extLst>
            </p:cNvPr>
            <p:cNvSpPr txBox="1"/>
            <p:nvPr/>
          </p:nvSpPr>
          <p:spPr>
            <a:xfrm>
              <a:off x="2530195" y="3674639"/>
              <a:ext cx="4035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/>
                <a:t>-60</a:t>
              </a:r>
            </a:p>
          </p:txBody>
        </p:sp>
        <p:cxnSp>
          <p:nvCxnSpPr>
            <p:cNvPr id="23" name="Conector Reto 22">
              <a:extLst>
                <a:ext uri="{FF2B5EF4-FFF2-40B4-BE49-F238E27FC236}">
                  <a16:creationId xmlns:a16="http://schemas.microsoft.com/office/drawing/2014/main" id="{CE312720-8315-B044-8DFA-966CA6DCB97E}"/>
                </a:ext>
              </a:extLst>
            </p:cNvPr>
            <p:cNvCxnSpPr>
              <a:cxnSpLocks/>
            </p:cNvCxnSpPr>
            <p:nvPr/>
          </p:nvCxnSpPr>
          <p:spPr>
            <a:xfrm>
              <a:off x="2839542" y="3877423"/>
              <a:ext cx="0" cy="1541872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2477C9DF-5DB6-C74D-8084-03C90D585DDE}"/>
                </a:ext>
              </a:extLst>
            </p:cNvPr>
            <p:cNvSpPr txBox="1"/>
            <p:nvPr/>
          </p:nvSpPr>
          <p:spPr>
            <a:xfrm>
              <a:off x="2600347" y="474348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0</a:t>
              </a:r>
            </a:p>
          </p:txBody>
        </p:sp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id="{4F99597A-04C6-4A45-97DF-E3C59E2C3C9F}"/>
                </a:ext>
              </a:extLst>
            </p:cNvPr>
            <p:cNvSpPr txBox="1"/>
            <p:nvPr/>
          </p:nvSpPr>
          <p:spPr>
            <a:xfrm>
              <a:off x="2539840" y="5266817"/>
              <a:ext cx="4035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/>
                <a:t>-10</a:t>
              </a:r>
            </a:p>
          </p:txBody>
        </p:sp>
        <p:sp>
          <p:nvSpPr>
            <p:cNvPr id="30" name="CaixaDeTexto 29">
              <a:extLst>
                <a:ext uri="{FF2B5EF4-FFF2-40B4-BE49-F238E27FC236}">
                  <a16:creationId xmlns:a16="http://schemas.microsoft.com/office/drawing/2014/main" id="{716A14C5-0641-D24D-AA57-FE8A875C79F8}"/>
                </a:ext>
              </a:extLst>
            </p:cNvPr>
            <p:cNvSpPr txBox="1"/>
            <p:nvPr/>
          </p:nvSpPr>
          <p:spPr>
            <a:xfrm>
              <a:off x="2534053" y="4168904"/>
              <a:ext cx="4035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/>
                <a:t>20</a:t>
              </a:r>
            </a:p>
          </p:txBody>
        </p:sp>
      </p:grpSp>
      <p:grpSp>
        <p:nvGrpSpPr>
          <p:cNvPr id="41" name="Agrupar 40">
            <a:extLst>
              <a:ext uri="{FF2B5EF4-FFF2-40B4-BE49-F238E27FC236}">
                <a16:creationId xmlns:a16="http://schemas.microsoft.com/office/drawing/2014/main" id="{425806EA-1E7B-FA4B-9D50-6765F90BBA34}"/>
              </a:ext>
            </a:extLst>
          </p:cNvPr>
          <p:cNvGrpSpPr/>
          <p:nvPr/>
        </p:nvGrpSpPr>
        <p:grpSpPr>
          <a:xfrm>
            <a:off x="6521025" y="4945609"/>
            <a:ext cx="1238807" cy="702235"/>
            <a:chOff x="5199046" y="4905189"/>
            <a:chExt cx="1238807" cy="702235"/>
          </a:xfrm>
        </p:grpSpPr>
        <p:cxnSp>
          <p:nvCxnSpPr>
            <p:cNvPr id="34" name="Conector Reto 33">
              <a:extLst>
                <a:ext uri="{FF2B5EF4-FFF2-40B4-BE49-F238E27FC236}">
                  <a16:creationId xmlns:a16="http://schemas.microsoft.com/office/drawing/2014/main" id="{F3A2DD6C-C7A2-CD4E-B9D0-FB2BC44B9E6A}"/>
                </a:ext>
              </a:extLst>
            </p:cNvPr>
            <p:cNvCxnSpPr/>
            <p:nvPr/>
          </p:nvCxnSpPr>
          <p:spPr>
            <a:xfrm>
              <a:off x="5209557" y="5256306"/>
              <a:ext cx="423985" cy="0"/>
            </a:xfrm>
            <a:prstGeom prst="line">
              <a:avLst/>
            </a:prstGeom>
            <a:ln w="28575">
              <a:solidFill>
                <a:srgbClr val="043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>
              <a:extLst>
                <a:ext uri="{FF2B5EF4-FFF2-40B4-BE49-F238E27FC236}">
                  <a16:creationId xmlns:a16="http://schemas.microsoft.com/office/drawing/2014/main" id="{94FBD477-7746-734D-B47F-EC0BC20E3CBD}"/>
                </a:ext>
              </a:extLst>
            </p:cNvPr>
            <p:cNvCxnSpPr/>
            <p:nvPr/>
          </p:nvCxnSpPr>
          <p:spPr>
            <a:xfrm>
              <a:off x="5199046" y="5441354"/>
              <a:ext cx="42398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>
              <a:extLst>
                <a:ext uri="{FF2B5EF4-FFF2-40B4-BE49-F238E27FC236}">
                  <a16:creationId xmlns:a16="http://schemas.microsoft.com/office/drawing/2014/main" id="{C3A92FDB-D2D2-FD47-92BE-0CA65C549051}"/>
                </a:ext>
              </a:extLst>
            </p:cNvPr>
            <p:cNvCxnSpPr/>
            <p:nvPr/>
          </p:nvCxnSpPr>
          <p:spPr>
            <a:xfrm>
              <a:off x="5209558" y="5068835"/>
              <a:ext cx="423985" cy="0"/>
            </a:xfrm>
            <a:prstGeom prst="line">
              <a:avLst/>
            </a:prstGeom>
            <a:ln w="28575">
              <a:solidFill>
                <a:srgbClr val="FF8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DF6AA1DB-4F5C-524C-BF1D-83BA2295818B}"/>
                </a:ext>
              </a:extLst>
            </p:cNvPr>
            <p:cNvSpPr txBox="1"/>
            <p:nvPr/>
          </p:nvSpPr>
          <p:spPr>
            <a:xfrm>
              <a:off x="5584734" y="4905189"/>
              <a:ext cx="8531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/>
                <a:t>muscular</a:t>
              </a:r>
            </a:p>
          </p:txBody>
        </p:sp>
        <p:sp>
          <p:nvSpPr>
            <p:cNvPr id="38" name="CaixaDeTexto 37">
              <a:extLst>
                <a:ext uri="{FF2B5EF4-FFF2-40B4-BE49-F238E27FC236}">
                  <a16:creationId xmlns:a16="http://schemas.microsoft.com/office/drawing/2014/main" id="{81C02228-1CDA-EB41-86EE-C899132237FF}"/>
                </a:ext>
              </a:extLst>
            </p:cNvPr>
            <p:cNvSpPr txBox="1"/>
            <p:nvPr/>
          </p:nvSpPr>
          <p:spPr>
            <a:xfrm>
              <a:off x="5594186" y="5098578"/>
              <a:ext cx="7680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/>
                <a:t>alveolar</a:t>
              </a:r>
            </a:p>
          </p:txBody>
        </p:sp>
        <p:sp>
          <p:nvSpPr>
            <p:cNvPr id="39" name="CaixaDeTexto 38">
              <a:extLst>
                <a:ext uri="{FF2B5EF4-FFF2-40B4-BE49-F238E27FC236}">
                  <a16:creationId xmlns:a16="http://schemas.microsoft.com/office/drawing/2014/main" id="{3EA6E3EF-CBDB-564D-82E0-144E8B0DDFDD}"/>
                </a:ext>
              </a:extLst>
            </p:cNvPr>
            <p:cNvSpPr txBox="1"/>
            <p:nvPr/>
          </p:nvSpPr>
          <p:spPr>
            <a:xfrm>
              <a:off x="5578175" y="5299647"/>
              <a:ext cx="8475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/>
                <a:t>via aérea</a:t>
              </a:r>
            </a:p>
          </p:txBody>
        </p: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BC03C272-85B6-BF68-3ACC-84B7660912A0}"/>
              </a:ext>
            </a:extLst>
          </p:cNvPr>
          <p:cNvSpPr/>
          <p:nvPr/>
        </p:nvSpPr>
        <p:spPr>
          <a:xfrm>
            <a:off x="3505354" y="683172"/>
            <a:ext cx="4577101" cy="52026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892A381-CE92-0E9B-A716-00799557C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www.xlung.net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0003AA4-73C1-DE66-5501-D2131500C9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088" y="6297613"/>
            <a:ext cx="8636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800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96C3B-44A6-D444-95A7-FD78463A6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699"/>
            <a:ext cx="12192000" cy="1325563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pt-BR" sz="3600" dirty="0">
                <a:solidFill>
                  <a:schemeClr val="bg1">
                    <a:lumMod val="85000"/>
                  </a:schemeClr>
                </a:solidFill>
              </a:rPr>
              <a:t> Contra-indicações da VNI (2)</a:t>
            </a:r>
            <a:endParaRPr lang="pt-BR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AB706A-00AD-9D53-F7CA-42C36D9FC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74800"/>
            <a:ext cx="11353800" cy="4351338"/>
          </a:xfrm>
        </p:spPr>
        <p:txBody>
          <a:bodyPr>
            <a:noAutofit/>
          </a:bodyPr>
          <a:lstStyle/>
          <a:p>
            <a:pPr lvl="0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Relativas (cont.)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Cirurgia ou trauma facial ou neurológico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Anastomose cirúrgica recente do esôfago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Pneumotórax não-drenado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Disfunções orgânicas graves não respiratórias:</a:t>
            </a:r>
          </a:p>
          <a:p>
            <a:pPr lvl="2">
              <a:buSzPct val="50000"/>
              <a:buFont typeface="Courier New" panose="02070309020205020404" pitchFamily="49" charset="0"/>
              <a:buChar char="o"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Encefalopatias</a:t>
            </a:r>
          </a:p>
          <a:p>
            <a:pPr lvl="2">
              <a:buSzPct val="50000"/>
              <a:buFont typeface="Courier New" panose="02070309020205020404" pitchFamily="49" charset="0"/>
              <a:buChar char="o"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Arritmias graves</a:t>
            </a:r>
          </a:p>
          <a:p>
            <a:pPr lvl="2">
              <a:buSzPct val="50000"/>
              <a:buFont typeface="Courier New" panose="02070309020205020404" pitchFamily="49" charset="0"/>
              <a:buChar char="o"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Instabilidade hemodinâmica ou choque</a:t>
            </a:r>
          </a:p>
          <a:p>
            <a:pPr lvl="2">
              <a:buSzPct val="50000"/>
              <a:buFont typeface="Courier New" panose="02070309020205020404" pitchFamily="49" charset="0"/>
              <a:buChar char="o"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Hemorragia digestiva alta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85AC7BF-8FAE-B886-7BD1-03244476F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88" y="6297613"/>
            <a:ext cx="863600" cy="406400"/>
          </a:xfrm>
          <a:prstGeom prst="rect">
            <a:avLst/>
          </a:prstGeom>
        </p:spPr>
      </p:pic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95431B5D-6201-D270-B57E-88C690D1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94624" y="6370638"/>
            <a:ext cx="4114800" cy="365125"/>
          </a:xfrm>
        </p:spPr>
        <p:txBody>
          <a:bodyPr/>
          <a:lstStyle/>
          <a:p>
            <a:pPr algn="r"/>
            <a:r>
              <a:rPr lang="pt-BR" dirty="0"/>
              <a:t>www.xlung.net</a:t>
            </a:r>
          </a:p>
        </p:txBody>
      </p:sp>
    </p:spTree>
    <p:extLst>
      <p:ext uri="{BB962C8B-B14F-4D97-AF65-F5344CB8AC3E}">
        <p14:creationId xmlns:p14="http://schemas.microsoft.com/office/powerpoint/2010/main" val="3988123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96C3B-44A6-D444-95A7-FD78463A6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699"/>
            <a:ext cx="12192000" cy="1325563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pt-BR" sz="3600" dirty="0">
                <a:solidFill>
                  <a:schemeClr val="bg1">
                    <a:lumMod val="85000"/>
                  </a:schemeClr>
                </a:solidFill>
              </a:rPr>
              <a:t> Ajustes e metas iniciais na Ventilação Mecânica Invasiva</a:t>
            </a:r>
            <a:endParaRPr lang="pt-BR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AB706A-00AD-9D53-F7CA-42C36D9FC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74799"/>
            <a:ext cx="4722743" cy="4722813"/>
          </a:xfrm>
        </p:spPr>
        <p:txBody>
          <a:bodyPr>
            <a:noAutofit/>
          </a:bodyPr>
          <a:lstStyle/>
          <a:p>
            <a:pPr lvl="0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Ajustes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FIO</a:t>
            </a:r>
            <a:r>
              <a:rPr lang="pt-BR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60 a 100% inicial, depois conforme metas</a:t>
            </a:r>
          </a:p>
          <a:p>
            <a:pPr lvl="1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VC 6 a 8ml/kg de peso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ideal</a:t>
            </a:r>
          </a:p>
          <a:p>
            <a:pPr lvl="1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Modo A/C (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VCV ou PCV)</a:t>
            </a:r>
          </a:p>
          <a:p>
            <a:pPr lvl="1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Tempo inspiratório 0.8 a 1.2s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Tempo expiratório 2.5 a 4s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 12 a 16 irpm</a:t>
            </a:r>
          </a:p>
          <a:p>
            <a:pPr lvl="1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PEEP 5cmH</a:t>
            </a:r>
            <a:r>
              <a:rPr lang="pt-BR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</a:p>
          <a:p>
            <a:pPr lvl="1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Sensibilidade: </a:t>
            </a:r>
          </a:p>
          <a:p>
            <a:pPr lvl="2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a 2cmH</a:t>
            </a:r>
            <a:r>
              <a:rPr lang="pt-BR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 ou 2 a 6l/min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Alarmes</a:t>
            </a:r>
          </a:p>
          <a:p>
            <a:pPr lvl="1"/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85AC7BF-8FAE-B886-7BD1-03244476F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88" y="6297613"/>
            <a:ext cx="863600" cy="406400"/>
          </a:xfrm>
          <a:prstGeom prst="rect">
            <a:avLst/>
          </a:prstGeom>
        </p:spPr>
      </p:pic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95431B5D-6201-D270-B57E-88C690D1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94624" y="6370638"/>
            <a:ext cx="4114800" cy="365125"/>
          </a:xfrm>
        </p:spPr>
        <p:txBody>
          <a:bodyPr/>
          <a:lstStyle/>
          <a:p>
            <a:pPr algn="r"/>
            <a:r>
              <a:rPr lang="pt-BR" dirty="0"/>
              <a:t>www.xlung.net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09F900DE-FBAA-4EBF-C135-F6EF03930CEB}"/>
              </a:ext>
            </a:extLst>
          </p:cNvPr>
          <p:cNvSpPr txBox="1">
            <a:spLocks/>
          </p:cNvSpPr>
          <p:nvPr/>
        </p:nvSpPr>
        <p:spPr>
          <a:xfrm>
            <a:off x="5368855" y="1574799"/>
            <a:ext cx="5446783" cy="42031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Metas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Troca gasosa</a:t>
            </a:r>
          </a:p>
          <a:p>
            <a:pPr lvl="2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SpO</a:t>
            </a:r>
            <a:r>
              <a:rPr lang="pt-BR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92 a 96%</a:t>
            </a:r>
          </a:p>
          <a:p>
            <a:pPr lvl="2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PaO</a:t>
            </a:r>
            <a:r>
              <a:rPr lang="pt-BR" sz="1800" baseline="-25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2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65 a 90mmHg</a:t>
            </a:r>
          </a:p>
          <a:p>
            <a:pPr lvl="2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PaCO</a:t>
            </a:r>
            <a:r>
              <a:rPr lang="pt-BR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para pH 7,34 a 7,43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Mecânica </a:t>
            </a:r>
          </a:p>
          <a:p>
            <a:pPr lvl="2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Pressão máxima &lt; 40-45cmH2O</a:t>
            </a:r>
          </a:p>
          <a:p>
            <a:pPr lvl="2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Pressão de pausa &lt; 28cmH2O</a:t>
            </a:r>
          </a:p>
          <a:p>
            <a:pPr lvl="2"/>
            <a:r>
              <a:rPr lang="pt-B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Driving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pressure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&lt; 15cmH2O</a:t>
            </a:r>
          </a:p>
          <a:p>
            <a:pPr lvl="2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Auto-PEEP: zero ou a menor possível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Outros cuidados</a:t>
            </a:r>
          </a:p>
          <a:p>
            <a:pPr lvl="2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Controle do drive ventilatório</a:t>
            </a:r>
          </a:p>
          <a:p>
            <a:pPr lvl="2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Estabilidade hemodinâmica</a:t>
            </a:r>
          </a:p>
          <a:p>
            <a:pPr lvl="2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Controle de assincronias</a:t>
            </a:r>
          </a:p>
          <a:p>
            <a:pPr lvl="1"/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1" indent="0">
              <a:buNone/>
            </a:pP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627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96C3B-44A6-D444-95A7-FD78463A6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699"/>
            <a:ext cx="12192000" cy="1325563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pt-BR" sz="3600" dirty="0">
                <a:solidFill>
                  <a:schemeClr val="bg1">
                    <a:lumMod val="85000"/>
                  </a:schemeClr>
                </a:solidFill>
              </a:rPr>
              <a:t> Complicações da Ventilação Mecânica Invasiva</a:t>
            </a:r>
            <a:endParaRPr lang="pt-BR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AB706A-00AD-9D53-F7CA-42C36D9FC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74799"/>
            <a:ext cx="11282570" cy="4722813"/>
          </a:xfrm>
        </p:spPr>
        <p:txBody>
          <a:bodyPr>
            <a:noAutofit/>
          </a:bodyPr>
          <a:lstStyle/>
          <a:p>
            <a:pPr fontAlgn="base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Trauma de vias aéreas superiores e traqueia</a:t>
            </a:r>
          </a:p>
          <a:p>
            <a:pPr fontAlgn="base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Barotrauma (pneumotórax e </a:t>
            </a:r>
            <a:r>
              <a:rPr lang="pt-B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pneumomediastino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fontAlgn="base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Comprometimento hemodinâmico, hipotensão e choque</a:t>
            </a:r>
          </a:p>
          <a:p>
            <a:pPr fontAlgn="base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Lesão pulmonar induzida pelo ventilador </a:t>
            </a:r>
          </a:p>
          <a:p>
            <a:pPr marL="0" indent="0" fontAlgn="base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(</a:t>
            </a:r>
            <a:r>
              <a:rPr lang="pt-B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Ventilator-induced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lung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injury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VILI)</a:t>
            </a:r>
          </a:p>
          <a:p>
            <a:pPr fontAlgn="base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Lesão muscular induzida pelo ventilador</a:t>
            </a:r>
          </a:p>
          <a:p>
            <a:pPr fontAlgn="base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Pneumonia associada à ventilação mecânica</a:t>
            </a:r>
          </a:p>
          <a:p>
            <a:pPr fontAlgn="base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Disfunção de múltiplos órgãos e sistemas (cerebral, renal, digestiva, outros)</a:t>
            </a:r>
          </a:p>
          <a:p>
            <a:pPr fontAlgn="base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Assincronias ou “briga” paciente </a:t>
            </a:r>
            <a:r>
              <a:rPr lang="pt-B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ventilador</a:t>
            </a:r>
          </a:p>
          <a:p>
            <a:pPr lvl="1"/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85AC7BF-8FAE-B886-7BD1-03244476F1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88" y="6297613"/>
            <a:ext cx="863600" cy="406400"/>
          </a:xfrm>
          <a:prstGeom prst="rect">
            <a:avLst/>
          </a:prstGeom>
        </p:spPr>
      </p:pic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95431B5D-6201-D270-B57E-88C690D1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94624" y="6370638"/>
            <a:ext cx="4114800" cy="365125"/>
          </a:xfrm>
        </p:spPr>
        <p:txBody>
          <a:bodyPr/>
          <a:lstStyle/>
          <a:p>
            <a:pPr algn="r"/>
            <a:r>
              <a:rPr lang="pt-BR" dirty="0"/>
              <a:t>www.xlung.net</a:t>
            </a:r>
          </a:p>
        </p:txBody>
      </p:sp>
    </p:spTree>
    <p:extLst>
      <p:ext uri="{BB962C8B-B14F-4D97-AF65-F5344CB8AC3E}">
        <p14:creationId xmlns:p14="http://schemas.microsoft.com/office/powerpoint/2010/main" val="3214981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6">
            <a:extLst>
              <a:ext uri="{FF2B5EF4-FFF2-40B4-BE49-F238E27FC236}">
                <a16:creationId xmlns:a16="http://schemas.microsoft.com/office/drawing/2014/main" id="{06773631-6F71-7FCC-CE12-7EB49B4C1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94624" y="6370638"/>
            <a:ext cx="4114800" cy="365125"/>
          </a:xfrm>
        </p:spPr>
        <p:txBody>
          <a:bodyPr/>
          <a:lstStyle/>
          <a:p>
            <a:pPr algn="r"/>
            <a:r>
              <a:rPr lang="pt-BR" dirty="0"/>
              <a:t>www.xlung.net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3B2EB91-FF11-A102-3F25-19EB997ECB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88" y="6297613"/>
            <a:ext cx="863600" cy="406400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396E78D2-7C71-20B4-17DC-3B26516C6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699"/>
            <a:ext cx="12192000" cy="1325563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pt-BR" sz="3600" dirty="0">
                <a:solidFill>
                  <a:schemeClr val="bg1">
                    <a:lumMod val="85000"/>
                  </a:schemeClr>
                </a:solidFill>
              </a:rPr>
              <a:t> Fases da Ventilação Mecânica Invasiva </a:t>
            </a:r>
            <a:endParaRPr lang="pt-BR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FCF0B5BF-7D07-CCE0-BF4D-972894FF7D0C}"/>
              </a:ext>
            </a:extLst>
          </p:cNvPr>
          <p:cNvGrpSpPr/>
          <p:nvPr/>
        </p:nvGrpSpPr>
        <p:grpSpPr>
          <a:xfrm>
            <a:off x="774302" y="2373075"/>
            <a:ext cx="10469457" cy="3021885"/>
            <a:chOff x="541622" y="2404380"/>
            <a:chExt cx="10469457" cy="2738639"/>
          </a:xfrm>
        </p:grpSpPr>
        <p:sp>
          <p:nvSpPr>
            <p:cNvPr id="14" name="Retângulo de cantos arredondados 13">
              <a:extLst>
                <a:ext uri="{FF2B5EF4-FFF2-40B4-BE49-F238E27FC236}">
                  <a16:creationId xmlns:a16="http://schemas.microsoft.com/office/drawing/2014/main" id="{CFBB8202-9FAD-FE9F-149A-F0070045304C}"/>
                </a:ext>
              </a:extLst>
            </p:cNvPr>
            <p:cNvSpPr/>
            <p:nvPr/>
          </p:nvSpPr>
          <p:spPr>
            <a:xfrm>
              <a:off x="541622" y="4091742"/>
              <a:ext cx="10469457" cy="76549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pt-BR" sz="2400" dirty="0">
                <a:solidFill>
                  <a:srgbClr val="002060"/>
                </a:solidFill>
              </a:endParaRPr>
            </a:p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pt-BR" sz="2400" dirty="0">
                  <a:solidFill>
                    <a:srgbClr val="002060"/>
                  </a:solidFill>
                </a:rPr>
                <a:t>Tratamento da IRespA, causa básica e manejo das  complicações</a:t>
              </a:r>
            </a:p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002060"/>
                </a:solidFill>
                <a:latin typeface="Verdana"/>
              </a:endParaRPr>
            </a:p>
          </p:txBody>
        </p:sp>
        <p:sp>
          <p:nvSpPr>
            <p:cNvPr id="15" name="Retângulo de cantos arredondados 14">
              <a:extLst>
                <a:ext uri="{FF2B5EF4-FFF2-40B4-BE49-F238E27FC236}">
                  <a16:creationId xmlns:a16="http://schemas.microsoft.com/office/drawing/2014/main" id="{CC7EC930-01C1-E55E-206A-CFEAF2F77C59}"/>
                </a:ext>
              </a:extLst>
            </p:cNvPr>
            <p:cNvSpPr/>
            <p:nvPr/>
          </p:nvSpPr>
          <p:spPr bwMode="auto">
            <a:xfrm>
              <a:off x="819149" y="3229793"/>
              <a:ext cx="1583186" cy="816404"/>
            </a:xfrm>
            <a:prstGeom prst="roundRect">
              <a:avLst/>
            </a:prstGeom>
            <a:solidFill>
              <a:srgbClr val="FF0000">
                <a:alpha val="29000"/>
              </a:srgb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dirty="0">
                  <a:solidFill>
                    <a:srgbClr val="C00000"/>
                  </a:solidFill>
                  <a:latin typeface="Verdana"/>
                </a:rPr>
                <a:t>Intubação</a:t>
              </a:r>
            </a:p>
          </p:txBody>
        </p:sp>
        <p:sp>
          <p:nvSpPr>
            <p:cNvPr id="16" name="Retângulo de cantos arredondados 15">
              <a:extLst>
                <a:ext uri="{FF2B5EF4-FFF2-40B4-BE49-F238E27FC236}">
                  <a16:creationId xmlns:a16="http://schemas.microsoft.com/office/drawing/2014/main" id="{27EA73FC-BF74-2EEA-C21E-258211BFC64D}"/>
                </a:ext>
              </a:extLst>
            </p:cNvPr>
            <p:cNvSpPr/>
            <p:nvPr/>
          </p:nvSpPr>
          <p:spPr bwMode="auto">
            <a:xfrm>
              <a:off x="2437613" y="3229794"/>
              <a:ext cx="2413299" cy="816403"/>
            </a:xfrm>
            <a:prstGeom prst="roundRect">
              <a:avLst/>
            </a:prstGeom>
            <a:solidFill>
              <a:srgbClr val="FFC000">
                <a:alpha val="33000"/>
              </a:srgb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dirty="0">
                  <a:solidFill>
                    <a:srgbClr val="F79646">
                      <a:lumMod val="75000"/>
                    </a:srgbClr>
                  </a:solidFill>
                  <a:latin typeface="Verdana"/>
                </a:rPr>
                <a:t>Controle da causa da IRespA</a:t>
              </a:r>
            </a:p>
          </p:txBody>
        </p:sp>
        <p:sp>
          <p:nvSpPr>
            <p:cNvPr id="19" name="Retângulo de cantos arredondados 18">
              <a:extLst>
                <a:ext uri="{FF2B5EF4-FFF2-40B4-BE49-F238E27FC236}">
                  <a16:creationId xmlns:a16="http://schemas.microsoft.com/office/drawing/2014/main" id="{99DC34C4-46F4-6DFC-2F0A-2922817307AE}"/>
                </a:ext>
              </a:extLst>
            </p:cNvPr>
            <p:cNvSpPr/>
            <p:nvPr/>
          </p:nvSpPr>
          <p:spPr bwMode="auto">
            <a:xfrm>
              <a:off x="4850912" y="3233185"/>
              <a:ext cx="2758577" cy="816403"/>
            </a:xfrm>
            <a:prstGeom prst="roundRect">
              <a:avLst/>
            </a:prstGeom>
            <a:solidFill>
              <a:srgbClr val="FFC000">
                <a:alpha val="29000"/>
              </a:srgb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dirty="0">
                  <a:solidFill>
                    <a:srgbClr val="F79646">
                      <a:lumMod val="75000"/>
                    </a:srgbClr>
                  </a:solidFill>
                  <a:latin typeface="Verdana"/>
                </a:rPr>
                <a:t>Retomada da </a:t>
              </a:r>
              <a:r>
                <a:rPr lang="en-US" sz="2000" dirty="0" err="1">
                  <a:solidFill>
                    <a:srgbClr val="F79646">
                      <a:lumMod val="75000"/>
                    </a:srgbClr>
                  </a:solidFill>
                  <a:latin typeface="Verdana"/>
                </a:rPr>
                <a:t>autonomia</a:t>
              </a:r>
              <a:r>
                <a:rPr lang="en-US" sz="2000" dirty="0">
                  <a:solidFill>
                    <a:srgbClr val="F79646">
                      <a:lumMod val="75000"/>
                    </a:srgbClr>
                  </a:solidFill>
                  <a:latin typeface="Verdana"/>
                </a:rPr>
                <a:t> resp.</a:t>
              </a:r>
            </a:p>
          </p:txBody>
        </p:sp>
        <p:sp>
          <p:nvSpPr>
            <p:cNvPr id="20" name="Retângulo de cantos arredondados 19">
              <a:extLst>
                <a:ext uri="{FF2B5EF4-FFF2-40B4-BE49-F238E27FC236}">
                  <a16:creationId xmlns:a16="http://schemas.microsoft.com/office/drawing/2014/main" id="{33015663-E0FE-CD77-01FF-7C005AE4F2C9}"/>
                </a:ext>
              </a:extLst>
            </p:cNvPr>
            <p:cNvSpPr/>
            <p:nvPr/>
          </p:nvSpPr>
          <p:spPr bwMode="auto">
            <a:xfrm>
              <a:off x="7644767" y="3235115"/>
              <a:ext cx="1031033" cy="802643"/>
            </a:xfrm>
            <a:prstGeom prst="roundRect">
              <a:avLst/>
            </a:prstGeom>
            <a:solidFill>
              <a:srgbClr val="00B050">
                <a:alpha val="29000"/>
              </a:srgb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9BBB59">
                      <a:lumMod val="50000"/>
                    </a:srgbClr>
                  </a:solidFill>
                  <a:latin typeface="Verdana"/>
                </a:rPr>
                <a:t>TRE</a:t>
              </a:r>
            </a:p>
          </p:txBody>
        </p:sp>
        <p:sp>
          <p:nvSpPr>
            <p:cNvPr id="21" name="Retângulo de cantos arredondados 20">
              <a:extLst>
                <a:ext uri="{FF2B5EF4-FFF2-40B4-BE49-F238E27FC236}">
                  <a16:creationId xmlns:a16="http://schemas.microsoft.com/office/drawing/2014/main" id="{E1750C46-3C67-79B8-194C-7733E4D4A121}"/>
                </a:ext>
              </a:extLst>
            </p:cNvPr>
            <p:cNvSpPr/>
            <p:nvPr/>
          </p:nvSpPr>
          <p:spPr bwMode="auto">
            <a:xfrm>
              <a:off x="8711078" y="3218649"/>
              <a:ext cx="1785937" cy="830938"/>
            </a:xfrm>
            <a:prstGeom prst="roundRect">
              <a:avLst/>
            </a:prstGeom>
            <a:solidFill>
              <a:srgbClr val="00B050">
                <a:alpha val="29000"/>
              </a:srgb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pt-BR" sz="2000" dirty="0">
                  <a:solidFill>
                    <a:srgbClr val="4BACC6">
                      <a:lumMod val="50000"/>
                    </a:srgbClr>
                  </a:solidFill>
                  <a:latin typeface="Verdana"/>
                </a:rPr>
                <a:t>Extubação</a:t>
              </a:r>
            </a:p>
          </p:txBody>
        </p:sp>
        <p:cxnSp>
          <p:nvCxnSpPr>
            <p:cNvPr id="17" name="Conector de Seta Reta 16">
              <a:extLst>
                <a:ext uri="{FF2B5EF4-FFF2-40B4-BE49-F238E27FC236}">
                  <a16:creationId xmlns:a16="http://schemas.microsoft.com/office/drawing/2014/main" id="{B3DFAB11-9AC4-7F9D-469D-CE61D430E1BF}"/>
                </a:ext>
              </a:extLst>
            </p:cNvPr>
            <p:cNvCxnSpPr>
              <a:cxnSpLocks/>
            </p:cNvCxnSpPr>
            <p:nvPr/>
          </p:nvCxnSpPr>
          <p:spPr>
            <a:xfrm>
              <a:off x="4942894" y="5143019"/>
              <a:ext cx="862482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ângulo Arredondado 5">
              <a:extLst>
                <a:ext uri="{FF2B5EF4-FFF2-40B4-BE49-F238E27FC236}">
                  <a16:creationId xmlns:a16="http://schemas.microsoft.com/office/drawing/2014/main" id="{08AE83E1-0A24-5B9B-80DA-42058EF74ED5}"/>
                </a:ext>
              </a:extLst>
            </p:cNvPr>
            <p:cNvSpPr/>
            <p:nvPr/>
          </p:nvSpPr>
          <p:spPr>
            <a:xfrm>
              <a:off x="819149" y="2404380"/>
              <a:ext cx="9677865" cy="765497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3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Fases da Ventilação Mecânica Invasiva</a:t>
              </a:r>
            </a:p>
          </p:txBody>
        </p:sp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id="{56E77998-5266-34A8-34CE-E7ACF1870743}"/>
              </a:ext>
            </a:extLst>
          </p:cNvPr>
          <p:cNvSpPr txBox="1"/>
          <p:nvPr/>
        </p:nvSpPr>
        <p:spPr>
          <a:xfrm>
            <a:off x="5112757" y="5394960"/>
            <a:ext cx="1033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Tempo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3A8E1AD-2FCB-7D04-7E30-6B7913CBE2AA}"/>
              </a:ext>
            </a:extLst>
          </p:cNvPr>
          <p:cNvSpPr/>
          <p:nvPr/>
        </p:nvSpPr>
        <p:spPr>
          <a:xfrm>
            <a:off x="490330" y="2120348"/>
            <a:ext cx="10999302" cy="385638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Diagrama&#10;&#10;Descrição gerada automaticamente com confiança média">
            <a:extLst>
              <a:ext uri="{FF2B5EF4-FFF2-40B4-BE49-F238E27FC236}">
                <a16:creationId xmlns:a16="http://schemas.microsoft.com/office/drawing/2014/main" id="{D4EE7212-15D2-AB42-8051-D3299B24F5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3970"/>
          <a:stretch/>
        </p:blipFill>
        <p:spPr>
          <a:xfrm>
            <a:off x="3521401" y="1179785"/>
            <a:ext cx="5843314" cy="475856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52978A0-74AF-3148-8F98-4A74AF7B27B8}"/>
              </a:ext>
            </a:extLst>
          </p:cNvPr>
          <p:cNvSpPr txBox="1"/>
          <p:nvPr/>
        </p:nvSpPr>
        <p:spPr>
          <a:xfrm>
            <a:off x="4212142" y="4641312"/>
            <a:ext cx="1282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Respiração</a:t>
            </a:r>
          </a:p>
          <a:p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Espontânea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DDC91B1-AFD5-874D-8480-BA40A06C2227}"/>
              </a:ext>
            </a:extLst>
          </p:cNvPr>
          <p:cNvSpPr txBox="1"/>
          <p:nvPr/>
        </p:nvSpPr>
        <p:spPr>
          <a:xfrm>
            <a:off x="6019001" y="4610534"/>
            <a:ext cx="661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CPAP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D1A56B0-A62D-EA45-8720-1595EB50B86E}"/>
              </a:ext>
            </a:extLst>
          </p:cNvPr>
          <p:cNvSpPr txBox="1"/>
          <p:nvPr/>
        </p:nvSpPr>
        <p:spPr>
          <a:xfrm>
            <a:off x="6988356" y="3956960"/>
            <a:ext cx="715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BiPAP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38567A7-5124-F04E-80CA-070FDC3F7E05}"/>
              </a:ext>
            </a:extLst>
          </p:cNvPr>
          <p:cNvSpPr txBox="1"/>
          <p:nvPr/>
        </p:nvSpPr>
        <p:spPr>
          <a:xfrm>
            <a:off x="2776305" y="1707110"/>
            <a:ext cx="8220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Volume</a:t>
            </a:r>
          </a:p>
          <a:p>
            <a:pPr algn="ctr"/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ml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9A6381F-6420-0544-B3A1-C1D9BA70A925}"/>
              </a:ext>
            </a:extLst>
          </p:cNvPr>
          <p:cNvSpPr txBox="1"/>
          <p:nvPr/>
        </p:nvSpPr>
        <p:spPr>
          <a:xfrm>
            <a:off x="2776305" y="3090446"/>
            <a:ext cx="6247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Fluxo</a:t>
            </a:r>
          </a:p>
          <a:p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l/min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4042340-D39D-AD43-A426-02DE8E5F2C65}"/>
              </a:ext>
            </a:extLst>
          </p:cNvPr>
          <p:cNvSpPr txBox="1"/>
          <p:nvPr/>
        </p:nvSpPr>
        <p:spPr>
          <a:xfrm>
            <a:off x="2731396" y="4379703"/>
            <a:ext cx="829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Pressão</a:t>
            </a:r>
          </a:p>
          <a:p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cmH</a:t>
            </a:r>
            <a:r>
              <a:rPr lang="pt-BR" sz="16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O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3C2CC195-8142-5242-AE0C-07221FC342F1}"/>
              </a:ext>
            </a:extLst>
          </p:cNvPr>
          <p:cNvSpPr/>
          <p:nvPr/>
        </p:nvSpPr>
        <p:spPr>
          <a:xfrm>
            <a:off x="7869171" y="4653381"/>
            <a:ext cx="6447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PEEP </a:t>
            </a:r>
            <a:endParaRPr lang="pt-BR" sz="16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34FC885D-01C9-D94C-9DC4-FB5166F51208}"/>
              </a:ext>
            </a:extLst>
          </p:cNvPr>
          <p:cNvSpPr/>
          <p:nvPr/>
        </p:nvSpPr>
        <p:spPr>
          <a:xfrm>
            <a:off x="8247880" y="4226789"/>
            <a:ext cx="13730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PS= IPAP-EPAP</a:t>
            </a:r>
            <a:endParaRPr lang="pt-BR" sz="16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D93A59E-9071-F847-86B5-C08E8A885A5F}"/>
              </a:ext>
            </a:extLst>
          </p:cNvPr>
          <p:cNvSpPr txBox="1"/>
          <p:nvPr/>
        </p:nvSpPr>
        <p:spPr>
          <a:xfrm>
            <a:off x="7602477" y="4255830"/>
            <a:ext cx="551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IPAP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93612AA-61BD-B142-B32F-192CF7DF61A8}"/>
              </a:ext>
            </a:extLst>
          </p:cNvPr>
          <p:cNvSpPr txBox="1"/>
          <p:nvPr/>
        </p:nvSpPr>
        <p:spPr>
          <a:xfrm>
            <a:off x="7307215" y="4665175"/>
            <a:ext cx="6007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EPAP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38C848D-D272-BA8A-53B2-B2D99786C2A0}"/>
              </a:ext>
            </a:extLst>
          </p:cNvPr>
          <p:cNvSpPr/>
          <p:nvPr/>
        </p:nvSpPr>
        <p:spPr>
          <a:xfrm>
            <a:off x="2731396" y="683172"/>
            <a:ext cx="7032711" cy="52026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A14AC1A-BF6E-C610-5B45-8D98B0406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www.xlung.net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6E2C122-97AD-6663-BDAE-6716867264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088" y="6297613"/>
            <a:ext cx="8636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555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Gráfico, Gráfico de linhas&#10;&#10;Descrição gerada automaticamente">
            <a:extLst>
              <a:ext uri="{FF2B5EF4-FFF2-40B4-BE49-F238E27FC236}">
                <a16:creationId xmlns:a16="http://schemas.microsoft.com/office/drawing/2014/main" id="{A1544FCF-9B73-1A49-A131-972E8A624C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342" b="18804"/>
          <a:stretch/>
        </p:blipFill>
        <p:spPr>
          <a:xfrm>
            <a:off x="4088522" y="1024893"/>
            <a:ext cx="4732940" cy="4313701"/>
          </a:xfrm>
          <a:prstGeom prst="rect">
            <a:avLst/>
          </a:prstGeom>
        </p:spPr>
      </p:pic>
      <p:sp>
        <p:nvSpPr>
          <p:cNvPr id="6" name="Colchete Direito 5">
            <a:extLst>
              <a:ext uri="{FF2B5EF4-FFF2-40B4-BE49-F238E27FC236}">
                <a16:creationId xmlns:a16="http://schemas.microsoft.com/office/drawing/2014/main" id="{D0D0D955-953F-D841-8B50-1EBE921956F6}"/>
              </a:ext>
            </a:extLst>
          </p:cNvPr>
          <p:cNvSpPr/>
          <p:nvPr/>
        </p:nvSpPr>
        <p:spPr>
          <a:xfrm rot="16200000">
            <a:off x="5318233" y="408913"/>
            <a:ext cx="109866" cy="1667367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655123C-DBBF-DE48-A454-2E0A810FFC17}"/>
              </a:ext>
            </a:extLst>
          </p:cNvPr>
          <p:cNvSpPr txBox="1"/>
          <p:nvPr/>
        </p:nvSpPr>
        <p:spPr>
          <a:xfrm>
            <a:off x="5088697" y="818331"/>
            <a:ext cx="5259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VCV</a:t>
            </a:r>
          </a:p>
        </p:txBody>
      </p:sp>
      <p:sp>
        <p:nvSpPr>
          <p:cNvPr id="8" name="Colchete Direito 7">
            <a:extLst>
              <a:ext uri="{FF2B5EF4-FFF2-40B4-BE49-F238E27FC236}">
                <a16:creationId xmlns:a16="http://schemas.microsoft.com/office/drawing/2014/main" id="{7B56B8D4-6D88-EF41-AE32-6996347C303A}"/>
              </a:ext>
            </a:extLst>
          </p:cNvPr>
          <p:cNvSpPr/>
          <p:nvPr/>
        </p:nvSpPr>
        <p:spPr>
          <a:xfrm rot="16200000">
            <a:off x="7459223" y="388644"/>
            <a:ext cx="109866" cy="1667367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F54F269-2B54-9C4A-AD4A-4E73D1654A73}"/>
              </a:ext>
            </a:extLst>
          </p:cNvPr>
          <p:cNvSpPr txBox="1"/>
          <p:nvPr/>
        </p:nvSpPr>
        <p:spPr>
          <a:xfrm>
            <a:off x="7251199" y="818331"/>
            <a:ext cx="516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PCV</a:t>
            </a: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230745DD-69A4-BC47-8103-DB153F10762A}"/>
              </a:ext>
            </a:extLst>
          </p:cNvPr>
          <p:cNvCxnSpPr/>
          <p:nvPr/>
        </p:nvCxnSpPr>
        <p:spPr>
          <a:xfrm>
            <a:off x="4327489" y="5307276"/>
            <a:ext cx="423985" cy="0"/>
          </a:xfrm>
          <a:prstGeom prst="line">
            <a:avLst/>
          </a:prstGeom>
          <a:ln w="28575">
            <a:solidFill>
              <a:srgbClr val="FF85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7DF0795-1E58-D347-8D9C-CB64A43B27A1}"/>
              </a:ext>
            </a:extLst>
          </p:cNvPr>
          <p:cNvSpPr txBox="1"/>
          <p:nvPr/>
        </p:nvSpPr>
        <p:spPr>
          <a:xfrm>
            <a:off x="4774136" y="5145796"/>
            <a:ext cx="1459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Pressão muscular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A5DB4F8C-2781-BB4C-944C-24E41AD1B654}"/>
              </a:ext>
            </a:extLst>
          </p:cNvPr>
          <p:cNvSpPr txBox="1"/>
          <p:nvPr/>
        </p:nvSpPr>
        <p:spPr>
          <a:xfrm>
            <a:off x="3046120" y="1349485"/>
            <a:ext cx="9384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Volume</a:t>
            </a:r>
          </a:p>
          <a:p>
            <a:pPr algn="ctr"/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ml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656C6F8E-CFD7-654B-9787-832D7C51C5A0}"/>
              </a:ext>
            </a:extLst>
          </p:cNvPr>
          <p:cNvSpPr txBox="1"/>
          <p:nvPr/>
        </p:nvSpPr>
        <p:spPr>
          <a:xfrm>
            <a:off x="3175780" y="2742715"/>
            <a:ext cx="7131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Fluxo</a:t>
            </a:r>
          </a:p>
          <a:p>
            <a:pPr algn="ctr"/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l/min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1A11D8D4-A1D2-054E-8797-8CBEB53EDAA4}"/>
              </a:ext>
            </a:extLst>
          </p:cNvPr>
          <p:cNvSpPr txBox="1"/>
          <p:nvPr/>
        </p:nvSpPr>
        <p:spPr>
          <a:xfrm>
            <a:off x="3046120" y="4348581"/>
            <a:ext cx="9469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Pressão</a:t>
            </a:r>
          </a:p>
          <a:p>
            <a:pPr algn="ctr"/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cmH</a:t>
            </a:r>
            <a:r>
              <a:rPr lang="pt-BR" sz="16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pt-BR" sz="1600" dirty="0">
                <a:solidFill>
                  <a:schemeClr val="bg2">
                    <a:lumMod val="50000"/>
                  </a:schemeClr>
                </a:solidFill>
              </a:rPr>
              <a:t>O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947EEF24-E074-0443-B10E-FD51DAE0AA90}"/>
              </a:ext>
            </a:extLst>
          </p:cNvPr>
          <p:cNvSpPr txBox="1"/>
          <p:nvPr/>
        </p:nvSpPr>
        <p:spPr>
          <a:xfrm>
            <a:off x="3787800" y="1213086"/>
            <a:ext cx="479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500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C3451EC3-FED4-344C-A005-CEC05FAC07DB}"/>
              </a:ext>
            </a:extLst>
          </p:cNvPr>
          <p:cNvSpPr txBox="1"/>
          <p:nvPr/>
        </p:nvSpPr>
        <p:spPr>
          <a:xfrm>
            <a:off x="3882139" y="1754917"/>
            <a:ext cx="300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0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F83D9C36-807D-D046-908E-327954853BAE}"/>
              </a:ext>
            </a:extLst>
          </p:cNvPr>
          <p:cNvSpPr txBox="1"/>
          <p:nvPr/>
        </p:nvSpPr>
        <p:spPr>
          <a:xfrm>
            <a:off x="3915363" y="2880276"/>
            <a:ext cx="263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0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934D38AA-87BD-4949-9A03-1361492DA16E}"/>
              </a:ext>
            </a:extLst>
          </p:cNvPr>
          <p:cNvSpPr txBox="1"/>
          <p:nvPr/>
        </p:nvSpPr>
        <p:spPr>
          <a:xfrm>
            <a:off x="3820596" y="2391580"/>
            <a:ext cx="4141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60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15294087-041F-B94E-A38F-3D394E882FD2}"/>
              </a:ext>
            </a:extLst>
          </p:cNvPr>
          <p:cNvSpPr txBox="1"/>
          <p:nvPr/>
        </p:nvSpPr>
        <p:spPr>
          <a:xfrm>
            <a:off x="3771801" y="3347349"/>
            <a:ext cx="460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-60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7F5D17B1-06E2-C241-9BBF-B09C2D825D78}"/>
              </a:ext>
            </a:extLst>
          </p:cNvPr>
          <p:cNvSpPr txBox="1"/>
          <p:nvPr/>
        </p:nvSpPr>
        <p:spPr>
          <a:xfrm>
            <a:off x="3888969" y="4801595"/>
            <a:ext cx="300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0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8F82566A-1ECA-9543-9E79-D0D9F4B54BF2}"/>
              </a:ext>
            </a:extLst>
          </p:cNvPr>
          <p:cNvSpPr txBox="1"/>
          <p:nvPr/>
        </p:nvSpPr>
        <p:spPr>
          <a:xfrm>
            <a:off x="3787800" y="5181875"/>
            <a:ext cx="460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-10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7D61992E-34DA-A746-9ADC-A5D3BBFB3384}"/>
              </a:ext>
            </a:extLst>
          </p:cNvPr>
          <p:cNvSpPr txBox="1"/>
          <p:nvPr/>
        </p:nvSpPr>
        <p:spPr>
          <a:xfrm>
            <a:off x="3808889" y="4274445"/>
            <a:ext cx="460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20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94C50BDC-D743-0B40-8BFE-9D7E4AB879F3}"/>
              </a:ext>
            </a:extLst>
          </p:cNvPr>
          <p:cNvSpPr txBox="1"/>
          <p:nvPr/>
        </p:nvSpPr>
        <p:spPr>
          <a:xfrm>
            <a:off x="4995011" y="1180764"/>
            <a:ext cx="613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bg2">
                    <a:lumMod val="50000"/>
                  </a:schemeClr>
                </a:solidFill>
              </a:rPr>
              <a:t>VC fixo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AD7FA154-E0CB-4C4F-AE89-6170C8D7F170}"/>
              </a:ext>
            </a:extLst>
          </p:cNvPr>
          <p:cNvSpPr txBox="1"/>
          <p:nvPr/>
        </p:nvSpPr>
        <p:spPr>
          <a:xfrm>
            <a:off x="6997648" y="1149234"/>
            <a:ext cx="866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bg2">
                    <a:lumMod val="50000"/>
                  </a:schemeClr>
                </a:solidFill>
              </a:rPr>
              <a:t>VC variável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184CA79D-709A-9D4E-9D0E-262A213828B5}"/>
              </a:ext>
            </a:extLst>
          </p:cNvPr>
          <p:cNvSpPr txBox="1"/>
          <p:nvPr/>
        </p:nvSpPr>
        <p:spPr>
          <a:xfrm>
            <a:off x="4984373" y="2106411"/>
            <a:ext cx="7775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bg2">
                    <a:lumMod val="50000"/>
                  </a:schemeClr>
                </a:solidFill>
              </a:rPr>
              <a:t>Fluxo fixo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07707BC9-34A5-F347-85C4-158BB452AD9D}"/>
              </a:ext>
            </a:extLst>
          </p:cNvPr>
          <p:cNvSpPr txBox="1"/>
          <p:nvPr/>
        </p:nvSpPr>
        <p:spPr>
          <a:xfrm>
            <a:off x="4791493" y="4027580"/>
            <a:ext cx="11846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bg2">
                    <a:lumMod val="50000"/>
                  </a:schemeClr>
                </a:solidFill>
              </a:rPr>
              <a:t>Pressão variável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C311269F-65A5-8B4A-8B61-142B06C7F133}"/>
              </a:ext>
            </a:extLst>
          </p:cNvPr>
          <p:cNvSpPr txBox="1"/>
          <p:nvPr/>
        </p:nvSpPr>
        <p:spPr>
          <a:xfrm>
            <a:off x="6904566" y="2106410"/>
            <a:ext cx="1030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bg2">
                    <a:lumMod val="50000"/>
                  </a:schemeClr>
                </a:solidFill>
              </a:rPr>
              <a:t>Fluxo variável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43E2AE46-A225-4A4F-B01D-5FC4B8B130E0}"/>
              </a:ext>
            </a:extLst>
          </p:cNvPr>
          <p:cNvSpPr txBox="1"/>
          <p:nvPr/>
        </p:nvSpPr>
        <p:spPr>
          <a:xfrm>
            <a:off x="6765833" y="4027580"/>
            <a:ext cx="13192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bg2">
                    <a:lumMod val="50000"/>
                  </a:schemeClr>
                </a:solidFill>
              </a:rPr>
              <a:t>Pressão constante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D790A5FB-18EB-C549-8695-242BF468B76E}"/>
              </a:ext>
            </a:extLst>
          </p:cNvPr>
          <p:cNvSpPr txBox="1"/>
          <p:nvPr/>
        </p:nvSpPr>
        <p:spPr>
          <a:xfrm>
            <a:off x="4730972" y="4334659"/>
            <a:ext cx="5791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err="1">
                <a:solidFill>
                  <a:schemeClr val="bg2">
                    <a:lumMod val="50000"/>
                  </a:schemeClr>
                </a:solidFill>
              </a:rPr>
              <a:t>Plateu</a:t>
            </a:r>
            <a:endParaRPr lang="pt-BR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E8B49813-74C0-2D4D-B8DA-7C526B9F7408}"/>
              </a:ext>
            </a:extLst>
          </p:cNvPr>
          <p:cNvSpPr txBox="1"/>
          <p:nvPr/>
        </p:nvSpPr>
        <p:spPr>
          <a:xfrm>
            <a:off x="6966118" y="4274273"/>
            <a:ext cx="5791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err="1">
                <a:solidFill>
                  <a:schemeClr val="bg2">
                    <a:lumMod val="50000"/>
                  </a:schemeClr>
                </a:solidFill>
              </a:rPr>
              <a:t>Plateu</a:t>
            </a:r>
            <a:endParaRPr lang="pt-BR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90D9E0E0-9B37-6440-9693-5016001CC42A}"/>
              </a:ext>
            </a:extLst>
          </p:cNvPr>
          <p:cNvSpPr txBox="1"/>
          <p:nvPr/>
        </p:nvSpPr>
        <p:spPr>
          <a:xfrm>
            <a:off x="4809866" y="4523138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bg2">
                    <a:lumMod val="50000"/>
                  </a:schemeClr>
                </a:solidFill>
              </a:rPr>
              <a:t>Driving p.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EF504D9B-07EA-FA41-BCED-DA2663368DC0}"/>
              </a:ext>
            </a:extLst>
          </p:cNvPr>
          <p:cNvSpPr txBox="1"/>
          <p:nvPr/>
        </p:nvSpPr>
        <p:spPr>
          <a:xfrm>
            <a:off x="7029949" y="4487337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bg2">
                    <a:lumMod val="50000"/>
                  </a:schemeClr>
                </a:solidFill>
              </a:rPr>
              <a:t>Driving p.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4E52A1B1-3812-3C40-9D70-3EDF8DCC553F}"/>
              </a:ext>
            </a:extLst>
          </p:cNvPr>
          <p:cNvSpPr txBox="1"/>
          <p:nvPr/>
        </p:nvSpPr>
        <p:spPr>
          <a:xfrm>
            <a:off x="8358984" y="4586688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bg2">
                    <a:lumMod val="50000"/>
                  </a:schemeClr>
                </a:solidFill>
              </a:rPr>
              <a:t>PEEP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853D70E0-AF27-4D4B-A8C2-0F25D5CAA34D}"/>
              </a:ext>
            </a:extLst>
          </p:cNvPr>
          <p:cNvSpPr txBox="1"/>
          <p:nvPr/>
        </p:nvSpPr>
        <p:spPr>
          <a:xfrm>
            <a:off x="5088697" y="3436559"/>
            <a:ext cx="813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err="1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pt-BR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200" dirty="0" err="1">
                <a:solidFill>
                  <a:schemeClr val="bg2">
                    <a:lumMod val="50000"/>
                  </a:schemeClr>
                </a:solidFill>
              </a:rPr>
              <a:t>insp</a:t>
            </a:r>
            <a:r>
              <a:rPr lang="pt-BR" sz="1200" dirty="0">
                <a:solidFill>
                  <a:schemeClr val="bg2">
                    <a:lumMod val="50000"/>
                  </a:schemeClr>
                </a:solidFill>
              </a:rPr>
              <a:t> fixo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549B95A7-EE64-EF4B-AA35-DEBC24A9593A}"/>
              </a:ext>
            </a:extLst>
          </p:cNvPr>
          <p:cNvSpPr txBox="1"/>
          <p:nvPr/>
        </p:nvSpPr>
        <p:spPr>
          <a:xfrm>
            <a:off x="7050226" y="3466852"/>
            <a:ext cx="813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err="1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pt-BR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200" dirty="0" err="1">
                <a:solidFill>
                  <a:schemeClr val="bg2">
                    <a:lumMod val="50000"/>
                  </a:schemeClr>
                </a:solidFill>
              </a:rPr>
              <a:t>insp</a:t>
            </a:r>
            <a:r>
              <a:rPr lang="pt-BR" sz="1200" dirty="0">
                <a:solidFill>
                  <a:schemeClr val="bg2">
                    <a:lumMod val="50000"/>
                  </a:schemeClr>
                </a:solidFill>
              </a:rPr>
              <a:t> fixo</a:t>
            </a:r>
          </a:p>
        </p:txBody>
      </p:sp>
      <p:cxnSp>
        <p:nvCxnSpPr>
          <p:cNvPr id="45" name="Conector Reto 44">
            <a:extLst>
              <a:ext uri="{FF2B5EF4-FFF2-40B4-BE49-F238E27FC236}">
                <a16:creationId xmlns:a16="http://schemas.microsoft.com/office/drawing/2014/main" id="{BC196160-CE43-524B-ADA2-57F8A1A0003D}"/>
              </a:ext>
            </a:extLst>
          </p:cNvPr>
          <p:cNvCxnSpPr>
            <a:cxnSpLocks/>
          </p:cNvCxnSpPr>
          <p:nvPr/>
        </p:nvCxnSpPr>
        <p:spPr>
          <a:xfrm>
            <a:off x="4094525" y="4845928"/>
            <a:ext cx="3769450" cy="3521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>
            <a:extLst>
              <a:ext uri="{FF2B5EF4-FFF2-40B4-BE49-F238E27FC236}">
                <a16:creationId xmlns:a16="http://schemas.microsoft.com/office/drawing/2014/main" id="{D5B932AE-79FB-BF47-B49A-38A061C0E774}"/>
              </a:ext>
            </a:extLst>
          </p:cNvPr>
          <p:cNvCxnSpPr>
            <a:cxnSpLocks/>
          </p:cNvCxnSpPr>
          <p:nvPr/>
        </p:nvCxnSpPr>
        <p:spPr>
          <a:xfrm flipV="1">
            <a:off x="6212430" y="5307276"/>
            <a:ext cx="338314" cy="299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88520C42-6097-2043-A305-DF3659C06D58}"/>
              </a:ext>
            </a:extLst>
          </p:cNvPr>
          <p:cNvSpPr txBox="1"/>
          <p:nvPr/>
        </p:nvSpPr>
        <p:spPr>
          <a:xfrm>
            <a:off x="6501949" y="5153387"/>
            <a:ext cx="11480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Sensibilidade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15721CF-A02D-5B16-05D5-8A821BB8CA37}"/>
              </a:ext>
            </a:extLst>
          </p:cNvPr>
          <p:cNvSpPr/>
          <p:nvPr/>
        </p:nvSpPr>
        <p:spPr>
          <a:xfrm>
            <a:off x="2869323" y="672658"/>
            <a:ext cx="6327228" cy="49349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4AFFA9F-1336-1F9E-BF92-5826B007D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www.xlung.net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C7D8B67-99F5-48A1-7DFE-7ACB4EBD91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088" y="6297613"/>
            <a:ext cx="8636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001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96C3B-44A6-D444-95A7-FD78463A6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pt-BR" sz="3600" dirty="0">
                <a:solidFill>
                  <a:schemeClr val="bg1">
                    <a:lumMod val="85000"/>
                  </a:schemeClr>
                </a:solidFill>
              </a:rPr>
              <a:t> Indicações de suporte ventilatório mecânico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AB706A-00AD-9D53-F7CA-42C36D9FC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012"/>
            <a:ext cx="10515600" cy="4351338"/>
          </a:xfrm>
        </p:spPr>
        <p:txBody>
          <a:bodyPr>
            <a:noAutofit/>
          </a:bodyPr>
          <a:lstStyle/>
          <a:p>
            <a:pPr lvl="0">
              <a:lnSpc>
                <a:spcPts val="2060"/>
              </a:lnSpc>
            </a:pPr>
            <a:r>
              <a:rPr lang="pt-B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Insuficiência respiratória aguda ou crônica agudizada</a:t>
            </a:r>
          </a:p>
          <a:p>
            <a:pPr lvl="0">
              <a:lnSpc>
                <a:spcPts val="2060"/>
              </a:lnSpc>
            </a:pPr>
            <a:r>
              <a:rPr lang="pt-B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Necessidade de intubação para proteção das vias aéreas </a:t>
            </a:r>
          </a:p>
          <a:p>
            <a:pPr lvl="1">
              <a:lnSpc>
                <a:spcPts val="2060"/>
              </a:lnSpc>
              <a:buSzPct val="50000"/>
              <a:buFont typeface="Courier New" panose="02070309020205020404" pitchFamily="49" charset="0"/>
              <a:buChar char="o"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Rebaixamento do nível de consciência, escore de coma de Glasgow &lt; 8</a:t>
            </a:r>
          </a:p>
          <a:p>
            <a:pPr lvl="0">
              <a:lnSpc>
                <a:spcPts val="2060"/>
              </a:lnSpc>
            </a:pPr>
            <a:r>
              <a:rPr lang="pt-B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Para realização de procedimentos cirúrgicos com anestesia geral</a:t>
            </a:r>
          </a:p>
          <a:p>
            <a:pPr lvl="0">
              <a:lnSpc>
                <a:spcPts val="2060"/>
              </a:lnSpc>
            </a:pPr>
            <a:r>
              <a:rPr lang="pt-B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Para controle da pressão intracraniana (PIC)</a:t>
            </a:r>
          </a:p>
          <a:p>
            <a:pPr lvl="0">
              <a:lnSpc>
                <a:spcPts val="2060"/>
              </a:lnSpc>
            </a:pPr>
            <a:r>
              <a:rPr lang="pt-B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Parada cardio-respiratória</a:t>
            </a:r>
          </a:p>
          <a:p>
            <a:pPr lvl="0">
              <a:lnSpc>
                <a:spcPts val="2060"/>
              </a:lnSpc>
            </a:pPr>
            <a:r>
              <a:rPr lang="pt-B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Choque</a:t>
            </a:r>
          </a:p>
          <a:p>
            <a:pPr lvl="0">
              <a:lnSpc>
                <a:spcPts val="2060"/>
              </a:lnSpc>
            </a:pPr>
            <a:r>
              <a:rPr lang="pt-B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Sinais clínicos e achados gasométricos:</a:t>
            </a:r>
          </a:p>
          <a:p>
            <a:pPr lvl="1">
              <a:lnSpc>
                <a:spcPts val="2060"/>
              </a:lnSpc>
              <a:buSzPct val="50000"/>
              <a:buFont typeface="Courier New" panose="02070309020205020404" pitchFamily="49" charset="0"/>
              <a:buChar char="o"/>
            </a:pPr>
            <a:r>
              <a:rPr lang="pt-B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Dispneia intensa e diaforese</a:t>
            </a:r>
          </a:p>
          <a:p>
            <a:pPr lvl="1">
              <a:lnSpc>
                <a:spcPts val="2060"/>
              </a:lnSpc>
              <a:buSzPct val="50000"/>
              <a:buFont typeface="Courier New" panose="02070309020205020404" pitchFamily="49" charset="0"/>
              <a:buChar char="o"/>
            </a:pPr>
            <a:r>
              <a:rPr lang="pt-B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 &gt; 30-35 irpm ou &lt; 8 irpm</a:t>
            </a:r>
          </a:p>
          <a:p>
            <a:pPr lvl="1">
              <a:lnSpc>
                <a:spcPts val="2060"/>
              </a:lnSpc>
              <a:buSzPct val="50000"/>
              <a:buFont typeface="Courier New" panose="02070309020205020404" pitchFamily="49" charset="0"/>
              <a:buChar char="o"/>
            </a:pPr>
            <a:r>
              <a:rPr lang="pt-B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Uso de musculatura acessória da respiração</a:t>
            </a:r>
          </a:p>
          <a:p>
            <a:pPr lvl="1">
              <a:lnSpc>
                <a:spcPts val="2060"/>
              </a:lnSpc>
              <a:buSzPct val="50000"/>
              <a:buFont typeface="Courier New" panose="02070309020205020404" pitchFamily="49" charset="0"/>
              <a:buChar char="o"/>
            </a:pPr>
            <a:r>
              <a:rPr lang="pt-B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Respiração paradoxal ou sinais de fadiga muscular respiratória</a:t>
            </a:r>
          </a:p>
          <a:p>
            <a:pPr lvl="1">
              <a:lnSpc>
                <a:spcPts val="2060"/>
              </a:lnSpc>
              <a:buSzPct val="50000"/>
              <a:buFont typeface="Courier New" panose="02070309020205020404" pitchFamily="49" charset="0"/>
              <a:buChar char="o"/>
            </a:pPr>
            <a:r>
              <a:rPr lang="pt-B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 &lt; 7,30 com </a:t>
            </a:r>
            <a:r>
              <a:rPr lang="pt-BR" sz="2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PaCO</a:t>
            </a:r>
            <a:r>
              <a:rPr lang="pt-B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₂ &gt; 50mmHg</a:t>
            </a:r>
          </a:p>
          <a:p>
            <a:pPr lvl="1">
              <a:lnSpc>
                <a:spcPts val="2060"/>
              </a:lnSpc>
              <a:buSzPct val="50000"/>
              <a:buFont typeface="Courier New" panose="02070309020205020404" pitchFamily="49" charset="0"/>
              <a:buChar char="o"/>
            </a:pPr>
            <a:r>
              <a:rPr lang="pt-BR" sz="2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PaO</a:t>
            </a:r>
            <a:r>
              <a:rPr lang="pt-B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₂ &lt; 60mmHg e </a:t>
            </a:r>
            <a:r>
              <a:rPr lang="pt-BR" sz="2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SaO</a:t>
            </a:r>
            <a:r>
              <a:rPr lang="pt-B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₂ &lt; 90% em oxigenoterapia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85AC7BF-8FAE-B886-7BD1-03244476F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88" y="6297613"/>
            <a:ext cx="863600" cy="406400"/>
          </a:xfrm>
          <a:prstGeom prst="rect">
            <a:avLst/>
          </a:prstGeom>
        </p:spPr>
      </p:pic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95431B5D-6201-D270-B57E-88C690D1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94624" y="6370638"/>
            <a:ext cx="4114800" cy="365125"/>
          </a:xfrm>
        </p:spPr>
        <p:txBody>
          <a:bodyPr/>
          <a:lstStyle/>
          <a:p>
            <a:pPr algn="r"/>
            <a:r>
              <a:rPr lang="pt-BR" dirty="0"/>
              <a:t>www.xlung.net</a:t>
            </a:r>
          </a:p>
        </p:txBody>
      </p:sp>
    </p:spTree>
    <p:extLst>
      <p:ext uri="{BB962C8B-B14F-4D97-AF65-F5344CB8AC3E}">
        <p14:creationId xmlns:p14="http://schemas.microsoft.com/office/powerpoint/2010/main" val="138420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96C3B-44A6-D444-95A7-FD78463A6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pt-BR" sz="3600" dirty="0">
                <a:solidFill>
                  <a:schemeClr val="bg1">
                    <a:lumMod val="85000"/>
                  </a:schemeClr>
                </a:solidFill>
              </a:rPr>
              <a:t> Objetivos clínicos e fisiológicos do suporte ventilatório </a:t>
            </a:r>
            <a:endParaRPr lang="pt-BR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AB706A-00AD-9D53-F7CA-42C36D9FC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Alívio do desconforto respiratório</a:t>
            </a:r>
          </a:p>
          <a:p>
            <a:pPr lvl="0"/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Correção da acidose respiratória </a:t>
            </a:r>
          </a:p>
          <a:p>
            <a:pPr lvl="0"/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Correção hipoxemia </a:t>
            </a:r>
          </a:p>
          <a:p>
            <a:pPr lvl="0"/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Redução do trabalho muscular respiratório</a:t>
            </a:r>
          </a:p>
          <a:p>
            <a:pPr lvl="0"/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Reversão da fadiga muscular respiratória</a:t>
            </a:r>
          </a:p>
          <a:p>
            <a:pPr lvl="0"/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Reversão e/ou e prevenção de atelectasias </a:t>
            </a:r>
          </a:p>
          <a:p>
            <a:pPr lvl="0"/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Diminuição do consumo de O</a:t>
            </a:r>
            <a:r>
              <a:rPr lang="pt-BR" sz="2200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da musculatura respiratória </a:t>
            </a:r>
          </a:p>
          <a:p>
            <a:pPr lvl="0"/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Aumento da oferta de O</a:t>
            </a:r>
            <a:r>
              <a:rPr lang="pt-BR" sz="2200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aos tecidos em casos de choque circulatório</a:t>
            </a:r>
          </a:p>
          <a:p>
            <a:pPr lvl="0"/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Diminuição da hipertensão intracraniana em casos de traumatismo crânioencefálico</a:t>
            </a:r>
          </a:p>
          <a:p>
            <a:pPr lvl="0"/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Viabilização de cirurgias com anestesia geral e bloqueio neuromuscular</a:t>
            </a:r>
          </a:p>
          <a:p>
            <a:pPr lvl="1">
              <a:lnSpc>
                <a:spcPts val="1960"/>
              </a:lnSpc>
            </a:pP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85AC7BF-8FAE-B886-7BD1-03244476F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88" y="6297613"/>
            <a:ext cx="863600" cy="406400"/>
          </a:xfrm>
          <a:prstGeom prst="rect">
            <a:avLst/>
          </a:prstGeom>
        </p:spPr>
      </p:pic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95431B5D-6201-D270-B57E-88C690D1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94624" y="6370638"/>
            <a:ext cx="4114800" cy="365125"/>
          </a:xfrm>
        </p:spPr>
        <p:txBody>
          <a:bodyPr/>
          <a:lstStyle/>
          <a:p>
            <a:pPr algn="r"/>
            <a:r>
              <a:rPr lang="pt-BR" dirty="0"/>
              <a:t>www.xlung.net</a:t>
            </a:r>
          </a:p>
        </p:txBody>
      </p:sp>
    </p:spTree>
    <p:extLst>
      <p:ext uri="{BB962C8B-B14F-4D97-AF65-F5344CB8AC3E}">
        <p14:creationId xmlns:p14="http://schemas.microsoft.com/office/powerpoint/2010/main" val="225837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96C3B-44A6-D444-95A7-FD78463A6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pt-BR" sz="3600" dirty="0">
                <a:solidFill>
                  <a:schemeClr val="bg1">
                    <a:lumMod val="85000"/>
                  </a:schemeClr>
                </a:solidFill>
              </a:rPr>
              <a:t> Indicações de Ventilação Não-Invasiva (VNI)</a:t>
            </a:r>
            <a:endParaRPr lang="pt-BR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AB706A-00AD-9D53-F7CA-42C36D9FC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789113"/>
            <a:ext cx="11353800" cy="4351338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Insuficiência respiratória aguda ou crônica agudizada caracterizada por:</a:t>
            </a:r>
          </a:p>
          <a:p>
            <a:pPr lvl="1">
              <a:lnSpc>
                <a:spcPct val="150000"/>
              </a:lnSpc>
            </a:pP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Taquipneia, f &gt; 25 a 30 irpm</a:t>
            </a:r>
          </a:p>
          <a:p>
            <a:pPr lvl="1">
              <a:lnSpc>
                <a:spcPct val="150000"/>
              </a:lnSpc>
            </a:pP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Uso de mm. acessórios da respiração</a:t>
            </a:r>
          </a:p>
          <a:p>
            <a:pPr lvl="1">
              <a:lnSpc>
                <a:spcPct val="150000"/>
              </a:lnSpc>
            </a:pP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Hipoxemia arterial (PaO₂ &lt; 60-70mmHg ou SpO</a:t>
            </a:r>
            <a:r>
              <a:rPr lang="pt-BR" sz="2800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&lt; 92% em uso de O₂)</a:t>
            </a:r>
          </a:p>
          <a:p>
            <a:pPr lvl="1">
              <a:lnSpc>
                <a:spcPct val="150000"/>
              </a:lnSpc>
            </a:pP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Hipercapnia com acidose respiratória (PaCO₂ &gt; 46 mmHg com pH &lt; 7,34)</a:t>
            </a:r>
          </a:p>
          <a:p>
            <a:pPr lvl="1">
              <a:lnSpc>
                <a:spcPct val="150000"/>
              </a:lnSpc>
            </a:pP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85AC7BF-8FAE-B886-7BD1-03244476F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88" y="6297613"/>
            <a:ext cx="863600" cy="406400"/>
          </a:xfrm>
          <a:prstGeom prst="rect">
            <a:avLst/>
          </a:prstGeom>
        </p:spPr>
      </p:pic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95431B5D-6201-D270-B57E-88C690D1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94624" y="6370638"/>
            <a:ext cx="4114800" cy="365125"/>
          </a:xfrm>
        </p:spPr>
        <p:txBody>
          <a:bodyPr/>
          <a:lstStyle/>
          <a:p>
            <a:pPr algn="r"/>
            <a:r>
              <a:rPr lang="pt-BR" dirty="0"/>
              <a:t>www.xlung.net</a:t>
            </a:r>
          </a:p>
        </p:txBody>
      </p:sp>
    </p:spTree>
    <p:extLst>
      <p:ext uri="{BB962C8B-B14F-4D97-AF65-F5344CB8AC3E}">
        <p14:creationId xmlns:p14="http://schemas.microsoft.com/office/powerpoint/2010/main" val="1945187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96C3B-44A6-D444-95A7-FD78463A6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pt-BR" sz="3600" dirty="0">
                <a:solidFill>
                  <a:schemeClr val="bg1">
                    <a:lumMod val="85000"/>
                  </a:schemeClr>
                </a:solidFill>
              </a:rPr>
              <a:t> Condições que podem se beneficiar da VNI (1)</a:t>
            </a:r>
            <a:endParaRPr lang="pt-BR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AB706A-00AD-9D53-F7CA-42C36D9FC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789113"/>
            <a:ext cx="11353800" cy="435133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Distúrbios primários associados à disfunção ventilatória:</a:t>
            </a:r>
          </a:p>
          <a:p>
            <a:pPr lvl="1">
              <a:lnSpc>
                <a:spcPct val="100000"/>
              </a:lnSpc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Exacerbação de DPOC</a:t>
            </a:r>
          </a:p>
          <a:p>
            <a:pPr lvl="1">
              <a:lnSpc>
                <a:spcPct val="100000"/>
              </a:lnSpc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Exacerbação de doenças neuromusculares</a:t>
            </a:r>
          </a:p>
          <a:p>
            <a:pPr lvl="1">
              <a:lnSpc>
                <a:spcPct val="100000"/>
              </a:lnSpc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Edema agudo de pulmão cardiogênico</a:t>
            </a:r>
          </a:p>
          <a:p>
            <a:pPr lvl="1">
              <a:lnSpc>
                <a:spcPct val="100000"/>
              </a:lnSpc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Síndrome de obesidade e </a:t>
            </a:r>
            <a:r>
              <a:rPr lang="pt-B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hipoventilação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Síndrome de Apneia do Sono Obstrutiva (SASO) acentuada</a:t>
            </a:r>
          </a:p>
          <a:p>
            <a:pPr lvl="0">
              <a:lnSpc>
                <a:spcPct val="100000"/>
              </a:lnSpc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Distúrbio primário associado à hipoxemia grave</a:t>
            </a:r>
          </a:p>
          <a:p>
            <a:pPr lvl="1">
              <a:lnSpc>
                <a:spcPct val="100000"/>
              </a:lnSpc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Paciente imunossuprimido com infiltrados pulmonares</a:t>
            </a:r>
          </a:p>
          <a:p>
            <a:pPr lvl="1">
              <a:lnSpc>
                <a:spcPct val="100000"/>
              </a:lnSpc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Pneumonia viral, incluindo COVID-19 com insuficiência respiratória </a:t>
            </a:r>
            <a:r>
              <a:rPr lang="pt-B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hipoxêmica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00000"/>
              </a:lnSpc>
            </a:pPr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85AC7BF-8FAE-B886-7BD1-03244476F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88" y="6297613"/>
            <a:ext cx="863600" cy="406400"/>
          </a:xfrm>
          <a:prstGeom prst="rect">
            <a:avLst/>
          </a:prstGeom>
        </p:spPr>
      </p:pic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95431B5D-6201-D270-B57E-88C690D1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94624" y="6370638"/>
            <a:ext cx="4114800" cy="365125"/>
          </a:xfrm>
        </p:spPr>
        <p:txBody>
          <a:bodyPr/>
          <a:lstStyle/>
          <a:p>
            <a:pPr algn="r"/>
            <a:r>
              <a:rPr lang="pt-BR" dirty="0"/>
              <a:t>www.xlung.net</a:t>
            </a:r>
          </a:p>
        </p:txBody>
      </p:sp>
    </p:spTree>
    <p:extLst>
      <p:ext uri="{BB962C8B-B14F-4D97-AF65-F5344CB8AC3E}">
        <p14:creationId xmlns:p14="http://schemas.microsoft.com/office/powerpoint/2010/main" val="140244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96C3B-44A6-D444-95A7-FD78463A6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699"/>
            <a:ext cx="12192000" cy="1325563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pt-BR" sz="3600" dirty="0">
                <a:solidFill>
                  <a:schemeClr val="bg1">
                    <a:lumMod val="85000"/>
                  </a:schemeClr>
                </a:solidFill>
              </a:rPr>
              <a:t> Condições que podem se beneficiar da VNI (2)</a:t>
            </a:r>
            <a:endParaRPr lang="pt-BR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AB706A-00AD-9D53-F7CA-42C36D9FC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74800"/>
            <a:ext cx="11353800" cy="4351338"/>
          </a:xfrm>
        </p:spPr>
        <p:txBody>
          <a:bodyPr>
            <a:noAutofit/>
          </a:bodyPr>
          <a:lstStyle/>
          <a:p>
            <a:pPr lvl="0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Outros cenários agudos: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Realização de procedimentos invasivos: broncoscopia ou endoscopia digestiva alta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Pós-operatório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Trauma torácico </a:t>
            </a:r>
          </a:p>
          <a:p>
            <a:pPr lvl="0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 fase de retirada (desmame) ou extubação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Prevenção de falha de extubação em pacientes de risco                                                 (VM prolongada, DPOC, hipercápnicos)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Facilitação do desmame em pacientes com DPOC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Decanulação em pacientes neuromusculares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85AC7BF-8FAE-B886-7BD1-03244476F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88" y="6297613"/>
            <a:ext cx="863600" cy="406400"/>
          </a:xfrm>
          <a:prstGeom prst="rect">
            <a:avLst/>
          </a:prstGeom>
        </p:spPr>
      </p:pic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95431B5D-6201-D270-B57E-88C690D1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94624" y="6370638"/>
            <a:ext cx="4114800" cy="365125"/>
          </a:xfrm>
        </p:spPr>
        <p:txBody>
          <a:bodyPr/>
          <a:lstStyle/>
          <a:p>
            <a:pPr algn="r"/>
            <a:r>
              <a:rPr lang="pt-BR" dirty="0"/>
              <a:t>www.xlung.net</a:t>
            </a:r>
          </a:p>
        </p:txBody>
      </p:sp>
    </p:spTree>
    <p:extLst>
      <p:ext uri="{BB962C8B-B14F-4D97-AF65-F5344CB8AC3E}">
        <p14:creationId xmlns:p14="http://schemas.microsoft.com/office/powerpoint/2010/main" val="3068799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96C3B-44A6-D444-95A7-FD78463A6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699"/>
            <a:ext cx="12192000" cy="1325563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pt-BR" sz="3600" dirty="0">
                <a:solidFill>
                  <a:schemeClr val="bg1">
                    <a:lumMod val="85000"/>
                  </a:schemeClr>
                </a:solidFill>
              </a:rPr>
              <a:t> Contra-indicações da VNI (1)</a:t>
            </a:r>
            <a:endParaRPr lang="pt-BR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AB706A-00AD-9D53-F7CA-42C36D9FC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74800"/>
            <a:ext cx="11353800" cy="4351338"/>
          </a:xfrm>
        </p:spPr>
        <p:txBody>
          <a:bodyPr>
            <a:noAutofit/>
          </a:bodyPr>
          <a:lstStyle/>
          <a:p>
            <a:pPr lvl="0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Absolutas: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Parada cardio-respiratória (PCR)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Necessidade de intubação imediata</a:t>
            </a:r>
          </a:p>
          <a:p>
            <a:pPr lvl="0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Relativas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Incapacidade de cooperar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Incapacidade de proteger as vias aéreas superiores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Incapacidade de expectorar, secreções abundantes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Sonolência, torpor, escore de coma de Glasgow &lt; 8 (Exceção para pacientes com DPOC, hipercapnia e narcose)</a:t>
            </a:r>
          </a:p>
          <a:p>
            <a:pPr lvl="1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Alto risco de aspiração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85AC7BF-8FAE-B886-7BD1-03244476F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88" y="6297613"/>
            <a:ext cx="863600" cy="406400"/>
          </a:xfrm>
          <a:prstGeom prst="rect">
            <a:avLst/>
          </a:prstGeom>
        </p:spPr>
      </p:pic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95431B5D-6201-D270-B57E-88C690D1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94624" y="6370638"/>
            <a:ext cx="4114800" cy="365125"/>
          </a:xfrm>
        </p:spPr>
        <p:txBody>
          <a:bodyPr/>
          <a:lstStyle/>
          <a:p>
            <a:pPr algn="r"/>
            <a:r>
              <a:rPr lang="pt-BR" dirty="0"/>
              <a:t>www.xlung.net</a:t>
            </a:r>
          </a:p>
        </p:txBody>
      </p:sp>
    </p:spTree>
    <p:extLst>
      <p:ext uri="{BB962C8B-B14F-4D97-AF65-F5344CB8AC3E}">
        <p14:creationId xmlns:p14="http://schemas.microsoft.com/office/powerpoint/2010/main" val="13054439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{BB8EA468-454C-7D49-9E3D-DCA604D36B5B}tf10001119</Template>
  <TotalTime>15615</TotalTime>
  <Words>997</Words>
  <Application>Microsoft Macintosh PowerPoint</Application>
  <PresentationFormat>Widescreen</PresentationFormat>
  <Paragraphs>208</Paragraphs>
  <Slides>13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Arial Narrow</vt:lpstr>
      <vt:lpstr>Calibri</vt:lpstr>
      <vt:lpstr>Calibri Light</vt:lpstr>
      <vt:lpstr>Courier New</vt:lpstr>
      <vt:lpstr>Verdana</vt:lpstr>
      <vt:lpstr>Tema do Office</vt:lpstr>
      <vt:lpstr>1_Tema do Office</vt:lpstr>
      <vt:lpstr>Apresentação do PowerPoint</vt:lpstr>
      <vt:lpstr>Apresentação do PowerPoint</vt:lpstr>
      <vt:lpstr>Apresentação do PowerPoint</vt:lpstr>
      <vt:lpstr> Indicações de suporte ventilatório mecânico </vt:lpstr>
      <vt:lpstr> Objetivos clínicos e fisiológicos do suporte ventilatório </vt:lpstr>
      <vt:lpstr> Indicações de Ventilação Não-Invasiva (VNI)</vt:lpstr>
      <vt:lpstr> Condições que podem se beneficiar da VNI (1)</vt:lpstr>
      <vt:lpstr> Condições que podem se beneficiar da VNI (2)</vt:lpstr>
      <vt:lpstr> Contra-indicações da VNI (1)</vt:lpstr>
      <vt:lpstr> Contra-indicações da VNI (2)</vt:lpstr>
      <vt:lpstr> Ajustes e metas iniciais na Ventilação Mecânica Invasiva</vt:lpstr>
      <vt:lpstr> Complicações da Ventilação Mecânica Invasiva</vt:lpstr>
      <vt:lpstr> Fases da Ventilação Mecânica Invasiva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 Holanda</dc:creator>
  <cp:lastModifiedBy>Marcelo Holanda</cp:lastModifiedBy>
  <cp:revision>8</cp:revision>
  <dcterms:created xsi:type="dcterms:W3CDTF">2021-10-07T21:02:10Z</dcterms:created>
  <dcterms:modified xsi:type="dcterms:W3CDTF">2022-08-25T14:45:39Z</dcterms:modified>
</cp:coreProperties>
</file>