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358" r:id="rId2"/>
    <p:sldId id="279" r:id="rId3"/>
    <p:sldId id="357" r:id="rId4"/>
    <p:sldId id="350" r:id="rId5"/>
    <p:sldId id="363" r:id="rId6"/>
    <p:sldId id="347" r:id="rId7"/>
    <p:sldId id="348" r:id="rId8"/>
    <p:sldId id="352" r:id="rId9"/>
    <p:sldId id="351" r:id="rId10"/>
    <p:sldId id="354" r:id="rId11"/>
    <p:sldId id="353" r:id="rId12"/>
    <p:sldId id="364" r:id="rId13"/>
    <p:sldId id="344" r:id="rId14"/>
    <p:sldId id="360" r:id="rId15"/>
    <p:sldId id="359" r:id="rId16"/>
    <p:sldId id="356" r:id="rId17"/>
    <p:sldId id="36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DE1"/>
    <a:srgbClr val="FF9E9A"/>
    <a:srgbClr val="41A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81690"/>
  </p:normalViewPr>
  <p:slideViewPr>
    <p:cSldViewPr snapToGrid="0">
      <p:cViewPr varScale="1">
        <p:scale>
          <a:sx n="55" d="100"/>
          <a:sy n="55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A5EE0-C4B7-0242-8099-FAF8232889F7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4F173-5864-0D4C-95BA-3B11514ABE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91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1: Assincronia paciente x ventilador, fatores determinantes, efeitos clínicos, fisiológicos e desfechos associados.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VILI: </a:t>
            </a:r>
            <a:r>
              <a:rPr lang="pt-BR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lesão pulmonar induzida pela </a:t>
            </a:r>
            <a:r>
              <a:rPr lang="pt-BR" sz="2800" b="0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ventilação</a:t>
            </a:r>
            <a:r>
              <a:rPr lang="pt-BR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mecânica, VO</a:t>
            </a:r>
            <a:r>
              <a:rPr lang="pt-BR" sz="2800" b="0" i="0" baseline="-2500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sz="2800" b="0" i="0" baseline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pt-BR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volume de oxigênio consumido pelos tecidos,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BNM: bloqueador neuromuscular, VM: ventilação mecânica.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979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10: Curvas volume, fluxo e pressão x tempo, respectivamente, ilustrando assincronia do tipo </a:t>
            </a:r>
            <a:r>
              <a:rPr lang="pt-B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ciclagem tardia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 situação acima, foi simulado paciente em modo de ventilação com pressão controlado (PCV) onde o fluxo é livre, ou seja, a oferta de fluxo é ajustada pelo operador. Ocorre overshoot de saída com elevação da pressão da via aérea após o relaxamento muscular. A pressão se eleva pelo volume corrente inspirado em relação à complacência do sistema respiratório.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Pva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pressão nas vias aéreas; e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Pmus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pressão muscular.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96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11: Curvas volume, fluxo e pressão x tempo, respectivamente, ilustrando assincronia do tipo </a:t>
            </a:r>
            <a:r>
              <a:rPr lang="pt-B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fluxo insuficiente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 situação acima, foi simulado paciente em modo de ventilação com volume controlado (VCV) onde o fluxo é fixo, ou seja, a oferta de fluxo é ajustada pelo operador. Essa situação é comumente denominada de “fome de ar”.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Pva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pressão nas vias aéreas; e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Pmus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pressão muscular.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905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Figura 12: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Curvas pressão e fluxo x tempo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respectivamente, ilustrando assincronia do tipo </a:t>
            </a:r>
            <a:r>
              <a:rPr lang="pt-BR" sz="1800" b="0" u="non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fluxo excessivo. 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situação acima, paciente em modo de ventilação com pressão controlado (PCV) onde o fluxo é livre, ou seja, a oferta de fluxo é ajustada pelo operador. O fluxo excessivo se associa a um </a:t>
            </a:r>
            <a:r>
              <a:rPr lang="pt-B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overshoot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pressão (seta branca) no início do ciclo respiratório.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753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Quadro 1: Principais mecanismos, riscos e possíveis soluções das assincronias de disparo.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226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Quadro 2: Principais mecanismos, riscos e possíveis soluções das assincronias de ciclagem e fluxo.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262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13: Alterações observadas nas curvas da mecânica respiratória (</a:t>
            </a:r>
            <a:r>
              <a:rPr lang="pt-BR" sz="2800" b="0" i="0" dirty="0">
                <a:effectLst/>
                <a:latin typeface="Arial" panose="020B0604020202020204" pitchFamily="34" charset="0"/>
              </a:rPr>
              <a:t>volume, fluxo e pressão x tempo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exibidas na tela do ventilador mecânico.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Curva amarela: volume (ml); curva verde: fluxo (l/min); vermelha: pressão (cmH</a:t>
            </a:r>
            <a:r>
              <a:rPr lang="pt-B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O), cinza: pressão muscular (cmH</a:t>
            </a:r>
            <a:r>
              <a:rPr lang="pt-B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O).  * autodisparo.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792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14: Alterações observadas nas curvas da mecânica respiratória (</a:t>
            </a:r>
            <a:r>
              <a:rPr lang="pt-BR" b="0" i="0" dirty="0">
                <a:effectLst/>
                <a:latin typeface="Arial" panose="020B0604020202020204" pitchFamily="34" charset="0"/>
              </a:rPr>
              <a:t>volume, fluxo e pressão x tempo</a:t>
            </a:r>
            <a:r>
              <a: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exibidas na tela do ventilador mecânico.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Curva amarela: volume (ml); curva verde: fluxo (l/min); vermelha: pressão (cmH</a:t>
            </a:r>
            <a:r>
              <a:rPr lang="pt-BR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O), cinza: pressão muscular (cmH</a:t>
            </a:r>
            <a:r>
              <a:rPr lang="pt-BR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O). Com exceção as curvas de fluxo excessivo, as duas com cor amarela, estando superior a curva pressão (cmH</a:t>
            </a:r>
            <a:r>
              <a:rPr lang="pt-BR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O) e inferior a curva de fluxo.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404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Quadro 3:</a:t>
            </a:r>
            <a:r>
              <a:rPr lang="pt-BR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pt-B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Recomendações para avaliação da assincronia paciente – ventilador.</a:t>
            </a: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30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2: Classificação das assincronias paciente-ventilador.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Destaque nas cores vermelho, amarelo e verde para as assincronias com alto, médio e baixo risco, respectivamente, de prejuízo clínico para o paciente.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Adaptado de </a:t>
            </a:r>
            <a:r>
              <a:rPr lang="pt-BR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Daminiani</a:t>
            </a:r>
            <a:r>
              <a:rPr lang="pt-B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 et al, 2020; </a:t>
            </a:r>
            <a:r>
              <a:rPr lang="pt-BR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Ísola</a:t>
            </a:r>
            <a:r>
              <a:rPr lang="pt-B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 AM, 2022; Holanda et al, 2018.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87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050665" algn="l"/>
                <a:tab pos="4231005" algn="l"/>
              </a:tabLs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3. Curvas volume, fluxo e pressão x tempo, evidenciando uma simulação de assincronia do tipo </a:t>
            </a:r>
            <a:r>
              <a:rPr lang="pt-B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disparo ou esforço inefetivo.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Paciente com obstrução ao fluxo aéreo e dificuldade para disparar alguns ciclos devido à presença de pressão positiva expiratória final (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auto-PEEP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mesmo com um esforço muscular “fisiológico”, mas incapaz de disparar ciclos do ventilador. A marcação indica o momento do esforço ineficaz.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050665" algn="l"/>
                <a:tab pos="4231005" algn="l"/>
              </a:tabLst>
            </a:pP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Pva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pressão nas vias aéreas; e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Pmus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pressão muscular.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99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4. Curvas volume, fluxo, pressão x tempo, ilustrando </a:t>
            </a:r>
            <a:r>
              <a:rPr lang="pt-B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autodisparo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 situação simulada ocorre interferência dos batimentos cardíacos (FC: 80bpm) durante ventilação controlada por volume, com frequência programada de 15 rpm, sem esforço muscular, mas apresentando oscilações de fluxo e pressão a intervalos de tempo regulares. O aumento da frequência respiratória total se deu por disparos induzidos pela transmissão dos batimentos cardíacos para a onda de fluxo quando a sensibilidade foi modificada de pressão para fluxo.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Pva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pressão nas vias aéreas; e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Pmus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pressão muscular. * Autodisparo.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2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0" i="0" dirty="0">
                <a:solidFill>
                  <a:srgbClr val="666666"/>
                </a:solidFill>
                <a:effectLst/>
                <a:latin typeface="colaboratelight"/>
              </a:rPr>
              <a:t>Figura 5 – </a:t>
            </a:r>
            <a:r>
              <a:rPr lang="pt-BR" sz="4000" b="0" i="0" dirty="0">
                <a:effectLst/>
                <a:latin typeface="Arial" panose="020B0604020202020204" pitchFamily="34" charset="0"/>
              </a:rPr>
              <a:t>Curvas volume e fluxo x tempo, ilustrando autodisparo. </a:t>
            </a:r>
            <a:r>
              <a:rPr lang="pt-BR" sz="2800" b="0" i="0" dirty="0">
                <a:solidFill>
                  <a:srgbClr val="666666"/>
                </a:solidFill>
                <a:effectLst/>
                <a:latin typeface="colaboratelight"/>
              </a:rPr>
              <a:t>Autodisparo no modo PSV devido a vazamento (setas), sensibilidade a fluxo de 2l/min. As setas indicam ciclos com autodisparo, portanto com início sem qualquer relação com a Pmus do paciente. </a:t>
            </a:r>
            <a:r>
              <a:rPr lang="pt-BR" sz="4000" b="0" i="0" dirty="0">
                <a:effectLst/>
                <a:latin typeface="Arial" panose="020B0604020202020204" pitchFamily="34" charset="0"/>
              </a:rPr>
              <a:t>Observar a curva de volume corrente que não retorna a linha de base devido ao vazamento que ao ser corrigido resolve a assincronia.</a:t>
            </a:r>
            <a:endParaRPr lang="pt-BR" sz="2800" b="0" i="0" dirty="0">
              <a:solidFill>
                <a:srgbClr val="666666"/>
              </a:solidFill>
              <a:effectLst/>
              <a:latin typeface="colaborateligh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53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340" marR="179070" algn="just">
              <a:lnSpc>
                <a:spcPct val="107000"/>
              </a:lnSpc>
              <a:spcAft>
                <a:spcPts val="800"/>
              </a:spcAft>
              <a:tabLst>
                <a:tab pos="4050665" algn="l"/>
                <a:tab pos="4231005" algn="l"/>
              </a:tabLs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6. Curvas volume, fluxo e pressão x tempo, respectivamente, ilustrando </a:t>
            </a:r>
            <a:r>
              <a:rPr lang="pt-B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duplo disparo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 situação simulada, o duplo disparo ocorre em decorrência do tempo neural do paciente ser superior ao tempo mecânico do ventilador. Observar que o primeiro ciclo é sempre disparado pelo paciente, nesse caso, modo de ventilação controlada por volume. </a:t>
            </a:r>
          </a:p>
          <a:p>
            <a:pPr marL="180340" marR="179070" algn="just">
              <a:lnSpc>
                <a:spcPct val="107000"/>
              </a:lnSpc>
              <a:spcAft>
                <a:spcPts val="800"/>
              </a:spcAft>
              <a:tabLst>
                <a:tab pos="4050665" algn="l"/>
                <a:tab pos="4231005" algn="l"/>
              </a:tabLs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Pva: pressão nas vias aéreas; e Pmus: pressão muscular.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31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340" marR="17907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050665" algn="l"/>
                <a:tab pos="4231005" algn="l"/>
              </a:tabLst>
              <a:defRPr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7. Curvas volume, fluxo e pressão x tempo, respectivamente, ilustrando </a:t>
            </a:r>
            <a:r>
              <a:rPr lang="pt-B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disparo reverso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 situação acima, o disparo reverso corresponde a um esforço muscular respiratório deflagrado por mecanismos reflexos decorrentes da insuflação de um ciclo controlado pelo ventilador, nesse caso, em modo de ventilação controlada por volume. Observar o empilhamento do volume corrente e a elevação das pressões de via aérea durante essas assincronias. Os pontos indicam o momento do disparo reverso. </a:t>
            </a:r>
          </a:p>
          <a:p>
            <a:pPr marL="180340" marR="17907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050665" algn="l"/>
                <a:tab pos="4231005" algn="l"/>
              </a:tabLst>
              <a:defRPr/>
            </a:pP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Pva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pressão nas vias aéreas; e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Pmus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pressão muscular.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marR="179070" algn="just">
              <a:lnSpc>
                <a:spcPct val="107000"/>
              </a:lnSpc>
              <a:spcAft>
                <a:spcPts val="800"/>
              </a:spcAft>
              <a:tabLst>
                <a:tab pos="4050665" algn="l"/>
                <a:tab pos="4231005" algn="l"/>
              </a:tabLs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379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340" marR="17907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050665" algn="l"/>
                <a:tab pos="4231005" algn="l"/>
              </a:tabLst>
              <a:defRPr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8: Curvas volume, fluxo e pressão x tempo, respectivamente, ilustrando assincronia do tipo </a:t>
            </a:r>
            <a:r>
              <a:rPr lang="pt-B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ciclagem precoce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 situação acima ilustra paciente com doença pulmonar restritiva e assincronia do tipo ciclagem precoce, onde a mesma ocorre precocemente em relação ao término do esforço muscular do paciente. Os pontos indicam o momento da ciclagem no modo ventilação com pressão de suporte. </a:t>
            </a:r>
          </a:p>
          <a:p>
            <a:pPr marL="180340" marR="17907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050665" algn="l"/>
                <a:tab pos="4231005" algn="l"/>
              </a:tabLst>
              <a:defRPr/>
            </a:pP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Pva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pressão nas vias aéreas; e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Pmus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pressão muscular.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682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340" marR="17907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050665" algn="l"/>
                <a:tab pos="4231005" algn="l"/>
              </a:tabLst>
              <a:defRPr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9: Curvas volume, fluxo e pressão x tempo, respectivamente, ilustrando assincronia do tipo </a:t>
            </a:r>
            <a:r>
              <a:rPr lang="pt-B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ciclagem tardia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 situação acima, foi simulado paciente com DPOC em modo de ventilação com pressão de suporte (PSV) onde a ciclagem ocorre tardiamente em relação ao término do esforço muscular do paciente. Os pontos indicam o momento da ciclagem no modo PSV. </a:t>
            </a:r>
          </a:p>
          <a:p>
            <a:pPr marL="180340" marR="17907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050665" algn="l"/>
                <a:tab pos="4231005" algn="l"/>
              </a:tabLst>
              <a:defRPr/>
            </a:pP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Pva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pressão nas vias aéreas; e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Pmus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pressão muscular.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marR="179070" algn="just">
              <a:lnSpc>
                <a:spcPct val="107000"/>
              </a:lnSpc>
              <a:spcAft>
                <a:spcPts val="800"/>
              </a:spcAft>
              <a:tabLst>
                <a:tab pos="4050665" algn="l"/>
                <a:tab pos="4231005" algn="l"/>
              </a:tabLs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4F173-5864-0D4C-95BA-3B11514ABE5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70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CCE48-3CD0-48B0-A853-678041F6D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269804-F5CE-4DB2-8A8A-8875CCC42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1F40A0-C336-4AA8-92F7-7F138AA2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28A4-3D6E-49D2-9524-62D2E11AEB19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9E28B6-1A56-41F0-9E43-D6A8329A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029636-B7F5-4813-8E94-F98F612B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60C8-0995-4588-A080-25A2E9495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66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C1E70-B709-4166-8B63-530092C2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BAB3C1-961F-4716-A846-6300E9BDD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D1D142-49E0-4961-8B2E-7A29A214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28A4-3D6E-49D2-9524-62D2E11AEB19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86F405-5B70-44AE-9EF8-5216EB63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ECEB1E-05F6-4137-9942-41BA4C07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60C8-0995-4588-A080-25A2E9495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17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E3185C-A603-4DA8-91A3-D5D87F32D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508D37-609F-48B8-9F88-DF8E12C3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F02FAC-D2D7-4FF5-AB49-09C62430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28A4-3D6E-49D2-9524-62D2E11AEB19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133D8C-DF59-47C4-872B-21DC872E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B69FF5-DDAB-4128-B5C4-7809B823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60C8-0995-4588-A080-25A2E9495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37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673D8-0A83-4597-B0F1-E8BC97FA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D793BC-4695-4B59-B638-5C65C0FD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D61095-9149-43C3-8976-11F8C273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28A4-3D6E-49D2-9524-62D2E11AEB19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E103BE-72EE-40F0-9FC7-6B7DDEB72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A76982-44CE-4D1D-9F55-A57DE7A3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60C8-0995-4588-A080-25A2E9495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87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B98A0-C709-4A9D-9632-56229007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D7B3EC-271A-412F-981B-DB3AD4E7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693985-8ED6-4786-AEC4-5DD154EE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28A4-3D6E-49D2-9524-62D2E11AEB19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614123-5B3A-4284-B2A4-D96740A8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390A5A-9607-4589-9F97-1F0E6AC0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60C8-0995-4588-A080-25A2E9495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67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5A599-3681-493E-BF76-281A1CC6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856EA9-204F-4D2A-B131-F62FCBC10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1D57D2-8903-409D-9E72-9F17358DF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7D2E8D-07EE-4330-83DC-48171B71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28A4-3D6E-49D2-9524-62D2E11AEB19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034A6C-4061-4AFE-A108-758EAAAD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079560-A591-45BB-BED1-9029CEA8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60C8-0995-4588-A080-25A2E9495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77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19E95-9083-4F81-83A4-62D5C806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2E6AF1-38AB-49B6-8CCA-CD897A3F5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549746-D2A4-4050-996A-DEB5740FA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F4BFCE-9FF1-445D-BF7F-301A20440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CC2FBB3-AFE6-4B0C-967D-15FC72618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693AD4-B7B7-4235-99E1-AB515FB6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28A4-3D6E-49D2-9524-62D2E11AEB19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F250A7-4536-4A84-A8D2-145A16FB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F650846-31ED-4BB4-92DF-24A3CF00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60C8-0995-4588-A080-25A2E9495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78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D5A51-1890-4A93-8F7D-E91AB88FC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43F09C-8EFA-41F5-9AD6-A6FEBBE4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28A4-3D6E-49D2-9524-62D2E11AEB19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E9B679-C84C-41A0-AD29-93E070CC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C51821-B402-4F04-81A7-01822ACE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60C8-0995-4588-A080-25A2E9495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95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E2F25D7-AB66-4588-97CA-524041C45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28A4-3D6E-49D2-9524-62D2E11AEB19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BCB01A6-0EF5-47B9-9A9D-AF5E3C70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4AC9E93-60FB-479A-8ED2-96B82372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60C8-0995-4588-A080-25A2E9495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22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5641F-A7B6-4E2A-8D73-83B0804E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418CE7-8464-4E6F-9FE2-715981AB8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F09B31-F51D-4737-8751-6381E2DA9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6CFA60-736F-4EA3-8339-F47F9ED9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28A4-3D6E-49D2-9524-62D2E11AEB19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7A9FF0-060F-464A-9E15-1217B27A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17412D-E1B4-400B-A045-81CC8D28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60C8-0995-4588-A080-25A2E9495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33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D94D7-5672-406F-B77C-B144E1C2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CBD7CFB-D4F4-4FA7-99D7-C5E65434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BA644A-A60B-4BB1-A6DF-EA2BCB72A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D0D4D6-91A5-4685-BED9-B9D303C4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228A4-3D6E-49D2-9524-62D2E11AEB19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B7CFF1-FECE-4F0E-AEF4-1CC24EED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D92FD6-20B9-487A-A4C6-ABD12476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60C8-0995-4588-A080-25A2E9495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22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34B6DC-9CA5-4F1E-82E9-83816208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A683D0-9D6F-4FF7-9B27-F4BA28FE1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594521-940D-4977-99CC-8DDF3BB4E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28A4-3D6E-49D2-9524-62D2E11AEB19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742F70-B777-4AAF-8AEA-47E887B8D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3CD405-FAB9-48B0-9465-4C98B0C5D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A60C8-0995-4588-A080-25A2E9495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0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ângulo 56">
            <a:extLst>
              <a:ext uri="{FF2B5EF4-FFF2-40B4-BE49-F238E27FC236}">
                <a16:creationId xmlns:a16="http://schemas.microsoft.com/office/drawing/2014/main" id="{758A9ABA-0B75-0728-30DC-810E8163FBE8}"/>
              </a:ext>
            </a:extLst>
          </p:cNvPr>
          <p:cNvSpPr/>
          <p:nvPr/>
        </p:nvSpPr>
        <p:spPr>
          <a:xfrm>
            <a:off x="326543" y="143763"/>
            <a:ext cx="11575312" cy="6147568"/>
          </a:xfrm>
          <a:prstGeom prst="rect">
            <a:avLst/>
          </a:prstGeom>
          <a:solidFill>
            <a:srgbClr val="F8EDE1">
              <a:alpha val="72941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.</a:t>
            </a:r>
          </a:p>
        </p:txBody>
      </p:sp>
      <p:sp>
        <p:nvSpPr>
          <p:cNvPr id="27" name="Elipse 68">
            <a:extLst>
              <a:ext uri="{FF2B5EF4-FFF2-40B4-BE49-F238E27FC236}">
                <a16:creationId xmlns:a16="http://schemas.microsoft.com/office/drawing/2014/main" id="{C65B9961-AB64-C4B4-E268-746CEA103364}"/>
              </a:ext>
            </a:extLst>
          </p:cNvPr>
          <p:cNvSpPr/>
          <p:nvPr/>
        </p:nvSpPr>
        <p:spPr>
          <a:xfrm>
            <a:off x="2214347" y="3554042"/>
            <a:ext cx="1472887" cy="7568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Elipse 8">
            <a:extLst>
              <a:ext uri="{FF2B5EF4-FFF2-40B4-BE49-F238E27FC236}">
                <a16:creationId xmlns:a16="http://schemas.microsoft.com/office/drawing/2014/main" id="{097AD27B-E229-E343-5AFC-CFEABBFD837D}"/>
              </a:ext>
            </a:extLst>
          </p:cNvPr>
          <p:cNvSpPr/>
          <p:nvPr/>
        </p:nvSpPr>
        <p:spPr>
          <a:xfrm>
            <a:off x="4798662" y="3542838"/>
            <a:ext cx="2923761" cy="85084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cs typeface="Times New Roman" panose="02020603050405020304" pitchFamily="18" charset="0"/>
              </a:rPr>
              <a:t>Assincronias 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C067B1C8-9428-E23D-6566-FE20A1F7718A}"/>
              </a:ext>
            </a:extLst>
          </p:cNvPr>
          <p:cNvCxnSpPr>
            <a:cxnSpLocks/>
          </p:cNvCxnSpPr>
          <p:nvPr/>
        </p:nvCxnSpPr>
        <p:spPr>
          <a:xfrm flipV="1">
            <a:off x="6035340" y="2987005"/>
            <a:ext cx="0" cy="4499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E8BBF3AD-7812-CFA3-6D3C-5CE306D63767}"/>
              </a:ext>
            </a:extLst>
          </p:cNvPr>
          <p:cNvSpPr txBox="1"/>
          <p:nvPr/>
        </p:nvSpPr>
        <p:spPr>
          <a:xfrm>
            <a:off x="2402007" y="2538974"/>
            <a:ext cx="1048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cs typeface="Times New Roman" panose="02020603050405020304" pitchFamily="18" charset="0"/>
              </a:rPr>
              <a:t>Sedação</a:t>
            </a:r>
          </a:p>
          <a:p>
            <a:pPr algn="ctr"/>
            <a:r>
              <a:rPr lang="pt-BR" sz="1600" dirty="0">
                <a:cs typeface="Times New Roman" panose="02020603050405020304" pitchFamily="18" charset="0"/>
              </a:rPr>
              <a:t>BNM</a:t>
            </a:r>
          </a:p>
        </p:txBody>
      </p:sp>
      <p:sp>
        <p:nvSpPr>
          <p:cNvPr id="10" name="Elipse 24">
            <a:extLst>
              <a:ext uri="{FF2B5EF4-FFF2-40B4-BE49-F238E27FC236}">
                <a16:creationId xmlns:a16="http://schemas.microsoft.com/office/drawing/2014/main" id="{240C8551-172C-C948-E7F8-1305B656B630}"/>
              </a:ext>
            </a:extLst>
          </p:cNvPr>
          <p:cNvSpPr/>
          <p:nvPr/>
        </p:nvSpPr>
        <p:spPr>
          <a:xfrm>
            <a:off x="4786146" y="566670"/>
            <a:ext cx="2839386" cy="236903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B453E082-D3A4-4FBE-99B9-E352C10E83C0}"/>
              </a:ext>
            </a:extLst>
          </p:cNvPr>
          <p:cNvGrpSpPr/>
          <p:nvPr/>
        </p:nvGrpSpPr>
        <p:grpSpPr>
          <a:xfrm>
            <a:off x="4541373" y="723086"/>
            <a:ext cx="3323194" cy="2185214"/>
            <a:chOff x="4541373" y="723086"/>
            <a:chExt cx="3323194" cy="2185214"/>
          </a:xfrm>
        </p:grpSpPr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0F9675F6-04A9-9C30-DF8B-3A2509329FCE}"/>
                </a:ext>
              </a:extLst>
            </p:cNvPr>
            <p:cNvSpPr txBox="1"/>
            <p:nvPr/>
          </p:nvSpPr>
          <p:spPr>
            <a:xfrm>
              <a:off x="4541373" y="723086"/>
              <a:ext cx="3323194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600" dirty="0">
                  <a:cs typeface="Times New Roman" panose="02020603050405020304" pitchFamily="18" charset="0"/>
                </a:rPr>
                <a:t>Dispneia, agitação</a:t>
              </a:r>
            </a:p>
            <a:p>
              <a:pPr algn="ctr">
                <a:lnSpc>
                  <a:spcPct val="150000"/>
                </a:lnSpc>
              </a:pPr>
              <a:r>
                <a:rPr lang="pt-BR" sz="1600" dirty="0">
                  <a:cs typeface="Times New Roman" panose="02020603050405020304" pitchFamily="18" charset="0"/>
                </a:rPr>
                <a:t>Lesão muscular, VILI </a:t>
              </a:r>
            </a:p>
            <a:p>
              <a:pPr algn="ctr">
                <a:lnSpc>
                  <a:spcPct val="150000"/>
                </a:lnSpc>
              </a:pPr>
              <a:r>
                <a:rPr lang="pt-BR" sz="1600" dirty="0" err="1">
                  <a:cs typeface="Times New Roman" panose="02020603050405020304" pitchFamily="18" charset="0"/>
                </a:rPr>
                <a:t>Hiperinsuflação</a:t>
              </a:r>
              <a:r>
                <a:rPr lang="pt-BR" sz="1600" dirty="0">
                  <a:cs typeface="Times New Roman" panose="02020603050405020304" pitchFamily="18" charset="0"/>
                </a:rPr>
                <a:t>, auto-PEEP</a:t>
              </a:r>
            </a:p>
            <a:p>
              <a:pPr algn="ctr">
                <a:lnSpc>
                  <a:spcPct val="150000"/>
                </a:lnSpc>
              </a:pPr>
              <a:r>
                <a:rPr lang="pt-BR" sz="1600" dirty="0">
                  <a:cs typeface="Times New Roman" panose="02020603050405020304" pitchFamily="18" charset="0"/>
                </a:rPr>
                <a:t>Trabalho respiratório,   VO</a:t>
              </a:r>
              <a:r>
                <a:rPr lang="pt-BR" sz="1600" baseline="-25000" dirty="0">
                  <a:cs typeface="Times New Roman" panose="02020603050405020304" pitchFamily="18" charset="0"/>
                </a:rPr>
                <a:t>2</a:t>
              </a:r>
            </a:p>
            <a:p>
              <a:pPr algn="ctr">
                <a:lnSpc>
                  <a:spcPct val="150000"/>
                </a:lnSpc>
              </a:pPr>
              <a:r>
                <a:rPr lang="pt-BR" sz="1600" dirty="0">
                  <a:cs typeface="Times New Roman" panose="02020603050405020304" pitchFamily="18" charset="0"/>
                </a:rPr>
                <a:t>Piora qualidade do sono</a:t>
              </a:r>
            </a:p>
            <a:p>
              <a:pPr algn="ctr"/>
              <a:endParaRPr lang="pt-BR" sz="1600" dirty="0">
                <a:cs typeface="Times New Roman" panose="02020603050405020304" pitchFamily="18" charset="0"/>
              </a:endParaRPr>
            </a:p>
          </p:txBody>
        </p:sp>
        <p:cxnSp>
          <p:nvCxnSpPr>
            <p:cNvPr id="56" name="Conector de Seta Reta 55">
              <a:extLst>
                <a:ext uri="{FF2B5EF4-FFF2-40B4-BE49-F238E27FC236}">
                  <a16:creationId xmlns:a16="http://schemas.microsoft.com/office/drawing/2014/main" id="{03E18CB5-0760-0456-5CFE-C419D1A8F3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1688" y="1958951"/>
              <a:ext cx="0" cy="1562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AA5714AA-E8DE-F716-1413-ACEEE2F76095}"/>
              </a:ext>
            </a:extLst>
          </p:cNvPr>
          <p:cNvCxnSpPr>
            <a:cxnSpLocks/>
          </p:cNvCxnSpPr>
          <p:nvPr/>
        </p:nvCxnSpPr>
        <p:spPr>
          <a:xfrm>
            <a:off x="6300415" y="3008313"/>
            <a:ext cx="0" cy="4527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9CEB278-E374-7CDC-C661-01C21C5E6953}"/>
              </a:ext>
            </a:extLst>
          </p:cNvPr>
          <p:cNvSpPr txBox="1"/>
          <p:nvPr/>
        </p:nvSpPr>
        <p:spPr>
          <a:xfrm>
            <a:off x="5439866" y="5143342"/>
            <a:ext cx="1576999" cy="792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cs typeface="Times New Roman" panose="02020603050405020304" pitchFamily="18" charset="0"/>
              </a:rPr>
              <a:t> Tempo de VM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cs typeface="Times New Roman" panose="02020603050405020304" pitchFamily="18" charset="0"/>
              </a:rPr>
              <a:t>      Sobrevida </a:t>
            </a:r>
          </a:p>
        </p:txBody>
      </p:sp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7469E58A-342F-9258-B769-21CB756BF593}"/>
              </a:ext>
            </a:extLst>
          </p:cNvPr>
          <p:cNvCxnSpPr>
            <a:cxnSpLocks/>
          </p:cNvCxnSpPr>
          <p:nvPr/>
        </p:nvCxnSpPr>
        <p:spPr>
          <a:xfrm flipV="1">
            <a:off x="5600295" y="5300763"/>
            <a:ext cx="0" cy="156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08731D58-99F0-ED99-7501-A41A56A0E030}"/>
              </a:ext>
            </a:extLst>
          </p:cNvPr>
          <p:cNvCxnSpPr>
            <a:cxnSpLocks/>
          </p:cNvCxnSpPr>
          <p:nvPr/>
        </p:nvCxnSpPr>
        <p:spPr>
          <a:xfrm>
            <a:off x="5719320" y="5655345"/>
            <a:ext cx="0" cy="1569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e 27">
            <a:extLst>
              <a:ext uri="{FF2B5EF4-FFF2-40B4-BE49-F238E27FC236}">
                <a16:creationId xmlns:a16="http://schemas.microsoft.com/office/drawing/2014/main" id="{EB737151-7191-1297-14F6-1316198A999E}"/>
              </a:ext>
            </a:extLst>
          </p:cNvPr>
          <p:cNvSpPr/>
          <p:nvPr/>
        </p:nvSpPr>
        <p:spPr>
          <a:xfrm>
            <a:off x="8554157" y="3645417"/>
            <a:ext cx="1472887" cy="7832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8D053F18-3B10-4B92-5F5C-03DDB676E4EC}"/>
              </a:ext>
            </a:extLst>
          </p:cNvPr>
          <p:cNvSpPr txBox="1"/>
          <p:nvPr/>
        </p:nvSpPr>
        <p:spPr>
          <a:xfrm>
            <a:off x="8561339" y="3734437"/>
            <a:ext cx="14728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Ventilador </a:t>
            </a:r>
          </a:p>
          <a:p>
            <a:pPr algn="ct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e acessórios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C422754-B9C3-5BFA-BD50-AB3437C06887}"/>
              </a:ext>
            </a:extLst>
          </p:cNvPr>
          <p:cNvSpPr txBox="1"/>
          <p:nvPr/>
        </p:nvSpPr>
        <p:spPr>
          <a:xfrm>
            <a:off x="8429338" y="2653108"/>
            <a:ext cx="16163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cs typeface="Times New Roman" panose="02020603050405020304" pitchFamily="18" charset="0"/>
              </a:rPr>
              <a:t>Problemas nos circuitos / filtros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54995DC-6341-79C6-6286-1589A5B5CDFF}"/>
              </a:ext>
            </a:extLst>
          </p:cNvPr>
          <p:cNvSpPr txBox="1"/>
          <p:nvPr/>
        </p:nvSpPr>
        <p:spPr>
          <a:xfrm>
            <a:off x="10136705" y="3120686"/>
            <a:ext cx="1374715" cy="423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cs typeface="Times New Roman" panose="02020603050405020304" pitchFamily="18" charset="0"/>
              </a:rPr>
              <a:t>Vazamentos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EF9BC5B-96E5-7B0E-F86A-1D2A6851F88C}"/>
              </a:ext>
            </a:extLst>
          </p:cNvPr>
          <p:cNvSpPr txBox="1"/>
          <p:nvPr/>
        </p:nvSpPr>
        <p:spPr>
          <a:xfrm>
            <a:off x="9901642" y="4296578"/>
            <a:ext cx="151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cs typeface="Times New Roman" panose="02020603050405020304" pitchFamily="18" charset="0"/>
              </a:rPr>
              <a:t>Mal funcionamento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241A598-0535-4622-2C64-4F5976FB3F1E}"/>
              </a:ext>
            </a:extLst>
          </p:cNvPr>
          <p:cNvSpPr txBox="1"/>
          <p:nvPr/>
        </p:nvSpPr>
        <p:spPr>
          <a:xfrm>
            <a:off x="8291625" y="4881290"/>
            <a:ext cx="18959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cs typeface="Times New Roman" panose="02020603050405020304" pitchFamily="18" charset="0"/>
              </a:rPr>
              <a:t>Modos e ajustes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53142875-F4F3-0A80-C82C-75B713789346}"/>
              </a:ext>
            </a:extLst>
          </p:cNvPr>
          <p:cNvCxnSpPr>
            <a:cxnSpLocks/>
          </p:cNvCxnSpPr>
          <p:nvPr/>
        </p:nvCxnSpPr>
        <p:spPr>
          <a:xfrm>
            <a:off x="6162930" y="4514732"/>
            <a:ext cx="0" cy="4527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B33E6298-97A2-CB08-F433-DA9E0844ED6E}"/>
              </a:ext>
            </a:extLst>
          </p:cNvPr>
          <p:cNvCxnSpPr>
            <a:cxnSpLocks/>
          </p:cNvCxnSpPr>
          <p:nvPr/>
        </p:nvCxnSpPr>
        <p:spPr>
          <a:xfrm flipH="1">
            <a:off x="7804103" y="3968258"/>
            <a:ext cx="67206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8CA0A33C-3A6A-51DF-B6EA-3C3115BB96E6}"/>
              </a:ext>
            </a:extLst>
          </p:cNvPr>
          <p:cNvCxnSpPr>
            <a:cxnSpLocks/>
          </p:cNvCxnSpPr>
          <p:nvPr/>
        </p:nvCxnSpPr>
        <p:spPr>
          <a:xfrm>
            <a:off x="9265338" y="3211991"/>
            <a:ext cx="0" cy="330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CA6E7A3F-F5DE-0465-34BE-AAED3A17BA95}"/>
              </a:ext>
            </a:extLst>
          </p:cNvPr>
          <p:cNvCxnSpPr>
            <a:cxnSpLocks/>
          </p:cNvCxnSpPr>
          <p:nvPr/>
        </p:nvCxnSpPr>
        <p:spPr>
          <a:xfrm flipH="1">
            <a:off x="9935568" y="3446168"/>
            <a:ext cx="336402" cy="255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AA88274A-889C-FDDC-048C-7F7B8B6597EC}"/>
              </a:ext>
            </a:extLst>
          </p:cNvPr>
          <p:cNvCxnSpPr>
            <a:cxnSpLocks/>
          </p:cNvCxnSpPr>
          <p:nvPr/>
        </p:nvCxnSpPr>
        <p:spPr>
          <a:xfrm flipH="1" flipV="1">
            <a:off x="9968988" y="4245121"/>
            <a:ext cx="418406" cy="208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EDD2978C-1BA3-546C-91BE-7EF7FCC18927}"/>
              </a:ext>
            </a:extLst>
          </p:cNvPr>
          <p:cNvCxnSpPr>
            <a:cxnSpLocks/>
          </p:cNvCxnSpPr>
          <p:nvPr/>
        </p:nvCxnSpPr>
        <p:spPr>
          <a:xfrm flipH="1" flipV="1">
            <a:off x="9260108" y="4496712"/>
            <a:ext cx="1" cy="406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DF9FB59-3D6B-6A61-8EBB-FC8067561225}"/>
              </a:ext>
            </a:extLst>
          </p:cNvPr>
          <p:cNvSpPr txBox="1"/>
          <p:nvPr/>
        </p:nvSpPr>
        <p:spPr>
          <a:xfrm>
            <a:off x="2228438" y="3660608"/>
            <a:ext cx="1472887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Paciente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C78CC087-F85B-D7F3-95FA-815E561712C0}"/>
              </a:ext>
            </a:extLst>
          </p:cNvPr>
          <p:cNvCxnSpPr>
            <a:cxnSpLocks/>
          </p:cNvCxnSpPr>
          <p:nvPr/>
        </p:nvCxnSpPr>
        <p:spPr>
          <a:xfrm>
            <a:off x="3851597" y="3950963"/>
            <a:ext cx="742984" cy="145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0AA8A81A-15C5-C5D8-3081-72E9CE851EA7}"/>
              </a:ext>
            </a:extLst>
          </p:cNvPr>
          <p:cNvSpPr txBox="1"/>
          <p:nvPr/>
        </p:nvSpPr>
        <p:spPr>
          <a:xfrm>
            <a:off x="3362432" y="2675328"/>
            <a:ext cx="1048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cs typeface="Times New Roman" panose="02020603050405020304" pitchFamily="18" charset="0"/>
              </a:rPr>
              <a:t>Força muscular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E77DDAA5-5486-744C-8299-F8DDC8723B2D}"/>
              </a:ext>
            </a:extLst>
          </p:cNvPr>
          <p:cNvCxnSpPr>
            <a:cxnSpLocks/>
          </p:cNvCxnSpPr>
          <p:nvPr/>
        </p:nvCxnSpPr>
        <p:spPr>
          <a:xfrm>
            <a:off x="3582239" y="2700008"/>
            <a:ext cx="0" cy="249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DF39B94-4ECD-269C-3926-9CED5CC174CD}"/>
              </a:ext>
            </a:extLst>
          </p:cNvPr>
          <p:cNvSpPr txBox="1"/>
          <p:nvPr/>
        </p:nvSpPr>
        <p:spPr>
          <a:xfrm>
            <a:off x="1382345" y="2952561"/>
            <a:ext cx="1048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cs typeface="Times New Roman" panose="02020603050405020304" pitchFamily="18" charset="0"/>
              </a:rPr>
              <a:t>Dor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370D48C-E7BC-F374-7332-15513F329FF1}"/>
              </a:ext>
            </a:extLst>
          </p:cNvPr>
          <p:cNvSpPr txBox="1"/>
          <p:nvPr/>
        </p:nvSpPr>
        <p:spPr>
          <a:xfrm>
            <a:off x="234346" y="3455265"/>
            <a:ext cx="1463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cs typeface="Times New Roman" panose="02020603050405020304" pitchFamily="18" charset="0"/>
              </a:rPr>
              <a:t>Alterações</a:t>
            </a:r>
          </a:p>
          <a:p>
            <a:pPr algn="ctr"/>
            <a:r>
              <a:rPr lang="pt-BR" sz="1600" dirty="0">
                <a:cs typeface="Times New Roman" panose="02020603050405020304" pitchFamily="18" charset="0"/>
              </a:rPr>
              <a:t>mecânicas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350B7B9-6A06-8E1A-F7CD-514B742B09CA}"/>
              </a:ext>
            </a:extLst>
          </p:cNvPr>
          <p:cNvSpPr txBox="1"/>
          <p:nvPr/>
        </p:nvSpPr>
        <p:spPr>
          <a:xfrm>
            <a:off x="481242" y="4282085"/>
            <a:ext cx="16414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cs typeface="Times New Roman" panose="02020603050405020304" pitchFamily="18" charset="0"/>
              </a:rPr>
              <a:t>Febre / Sepse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C2DD0C9F-20AF-62F1-E5B6-8E5D8D9E7F79}"/>
              </a:ext>
            </a:extLst>
          </p:cNvPr>
          <p:cNvSpPr txBox="1"/>
          <p:nvPr/>
        </p:nvSpPr>
        <p:spPr>
          <a:xfrm>
            <a:off x="1288065" y="4618368"/>
            <a:ext cx="16414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cs typeface="Times New Roman" panose="02020603050405020304" pitchFamily="18" charset="0"/>
              </a:rPr>
              <a:t>  pH</a:t>
            </a:r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AB8D2AEB-E5D6-261D-58E0-01FE47AA8BFE}"/>
              </a:ext>
            </a:extLst>
          </p:cNvPr>
          <p:cNvCxnSpPr>
            <a:cxnSpLocks/>
          </p:cNvCxnSpPr>
          <p:nvPr/>
        </p:nvCxnSpPr>
        <p:spPr>
          <a:xfrm>
            <a:off x="1956246" y="4681792"/>
            <a:ext cx="0" cy="221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30B989FF-2B0A-5F22-0E1D-3261132A9830}"/>
              </a:ext>
            </a:extLst>
          </p:cNvPr>
          <p:cNvCxnSpPr>
            <a:cxnSpLocks/>
          </p:cNvCxnSpPr>
          <p:nvPr/>
        </p:nvCxnSpPr>
        <p:spPr>
          <a:xfrm flipV="1">
            <a:off x="6931250" y="1984174"/>
            <a:ext cx="0" cy="156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88146E9-709A-4C2D-B6D5-3E837D6404DC}"/>
              </a:ext>
            </a:extLst>
          </p:cNvPr>
          <p:cNvGrpSpPr/>
          <p:nvPr/>
        </p:nvGrpSpPr>
        <p:grpSpPr>
          <a:xfrm>
            <a:off x="2200992" y="4756007"/>
            <a:ext cx="1641461" cy="584775"/>
            <a:chOff x="2200992" y="4756007"/>
            <a:chExt cx="1641461" cy="584775"/>
          </a:xfrm>
        </p:grpSpPr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AC54C915-53D4-D2EA-3634-94C636B5A6DD}"/>
                </a:ext>
              </a:extLst>
            </p:cNvPr>
            <p:cNvSpPr txBox="1"/>
            <p:nvPr/>
          </p:nvSpPr>
          <p:spPr>
            <a:xfrm>
              <a:off x="2200992" y="4756007"/>
              <a:ext cx="164146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>
                  <a:cs typeface="Times New Roman" panose="02020603050405020304" pitchFamily="18" charset="0"/>
                </a:rPr>
                <a:t>Drive </a:t>
              </a:r>
            </a:p>
            <a:p>
              <a:pPr algn="ctr"/>
              <a:r>
                <a:rPr lang="pt-BR" sz="1600" dirty="0">
                  <a:cs typeface="Times New Roman" panose="02020603050405020304" pitchFamily="18" charset="0"/>
                </a:rPr>
                <a:t>respiratório</a:t>
              </a:r>
            </a:p>
          </p:txBody>
        </p: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6480FE37-68D9-CC35-4A2C-A88ECA4E10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9073" y="4853321"/>
              <a:ext cx="0" cy="1562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EB01B1A9-28E7-BF7B-5708-39E68B94B9F9}"/>
              </a:ext>
            </a:extLst>
          </p:cNvPr>
          <p:cNvCxnSpPr>
            <a:cxnSpLocks/>
          </p:cNvCxnSpPr>
          <p:nvPr/>
        </p:nvCxnSpPr>
        <p:spPr>
          <a:xfrm flipH="1" flipV="1">
            <a:off x="2931177" y="4414392"/>
            <a:ext cx="4246" cy="365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A71F9CDC-3881-BF23-5316-6B304916B572}"/>
              </a:ext>
            </a:extLst>
          </p:cNvPr>
          <p:cNvCxnSpPr>
            <a:cxnSpLocks/>
          </p:cNvCxnSpPr>
          <p:nvPr/>
        </p:nvCxnSpPr>
        <p:spPr>
          <a:xfrm flipV="1">
            <a:off x="2228439" y="4384805"/>
            <a:ext cx="233728" cy="242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69B63499-5819-ECB4-D649-3DBDB55FB42F}"/>
              </a:ext>
            </a:extLst>
          </p:cNvPr>
          <p:cNvCxnSpPr>
            <a:cxnSpLocks/>
          </p:cNvCxnSpPr>
          <p:nvPr/>
        </p:nvCxnSpPr>
        <p:spPr>
          <a:xfrm flipV="1">
            <a:off x="1690446" y="4158037"/>
            <a:ext cx="418105" cy="178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143E82FB-FBEC-125B-F7F6-5DBD679B21CF}"/>
              </a:ext>
            </a:extLst>
          </p:cNvPr>
          <p:cNvCxnSpPr>
            <a:cxnSpLocks/>
          </p:cNvCxnSpPr>
          <p:nvPr/>
        </p:nvCxnSpPr>
        <p:spPr>
          <a:xfrm>
            <a:off x="1412571" y="3769853"/>
            <a:ext cx="5991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24BEED71-68B1-E5C9-FD60-FD03F30F9F0E}"/>
              </a:ext>
            </a:extLst>
          </p:cNvPr>
          <p:cNvCxnSpPr>
            <a:cxnSpLocks/>
          </p:cNvCxnSpPr>
          <p:nvPr/>
        </p:nvCxnSpPr>
        <p:spPr>
          <a:xfrm>
            <a:off x="2054284" y="3243863"/>
            <a:ext cx="287221" cy="273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105">
            <a:extLst>
              <a:ext uri="{FF2B5EF4-FFF2-40B4-BE49-F238E27FC236}">
                <a16:creationId xmlns:a16="http://schemas.microsoft.com/office/drawing/2014/main" id="{8AE49EE4-CFE4-59B8-B4FD-C988D78F10CF}"/>
              </a:ext>
            </a:extLst>
          </p:cNvPr>
          <p:cNvSpPr/>
          <p:nvPr/>
        </p:nvSpPr>
        <p:spPr>
          <a:xfrm>
            <a:off x="5232826" y="4992652"/>
            <a:ext cx="1895906" cy="1129562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3A77A869-E683-B519-523B-352F48A09584}"/>
              </a:ext>
            </a:extLst>
          </p:cNvPr>
          <p:cNvCxnSpPr>
            <a:cxnSpLocks/>
          </p:cNvCxnSpPr>
          <p:nvPr/>
        </p:nvCxnSpPr>
        <p:spPr>
          <a:xfrm>
            <a:off x="2887593" y="3062098"/>
            <a:ext cx="0" cy="366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E5A92CFB-0519-7CD7-7275-757DEE65136B}"/>
              </a:ext>
            </a:extLst>
          </p:cNvPr>
          <p:cNvCxnSpPr>
            <a:cxnSpLocks/>
          </p:cNvCxnSpPr>
          <p:nvPr/>
        </p:nvCxnSpPr>
        <p:spPr>
          <a:xfrm flipH="1">
            <a:off x="3531037" y="3217757"/>
            <a:ext cx="308343" cy="3367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Aparelhos de ventilação mecânica. salvação de uma pessoa do coronavírus.  ilustração | Vetor Premium">
            <a:extLst>
              <a:ext uri="{FF2B5EF4-FFF2-40B4-BE49-F238E27FC236}">
                <a16:creationId xmlns:a16="http://schemas.microsoft.com/office/drawing/2014/main" id="{7B250049-FCEB-3A96-3D67-963964976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77" y="1009701"/>
            <a:ext cx="1777668" cy="16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Espaço Reservado para Rodapé 3">
            <a:extLst>
              <a:ext uri="{FF2B5EF4-FFF2-40B4-BE49-F238E27FC236}">
                <a16:creationId xmlns:a16="http://schemas.microsoft.com/office/drawing/2014/main" id="{0331E0F1-4CB7-8361-A542-1B6A5465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1824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279B43A4-B4BF-6170-570B-3DEDE04E30F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965" y="5730004"/>
            <a:ext cx="1209348" cy="569105"/>
          </a:xfrm>
          <a:prstGeom prst="rect">
            <a:avLst/>
          </a:prstGeom>
          <a:solidFill>
            <a:srgbClr val="F8EDE1">
              <a:alpha val="26579"/>
            </a:srgbClr>
          </a:solidFill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261877-F8A2-F151-A034-C99D5FE5B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3" r="38607" b="7161"/>
          <a:stretch/>
        </p:blipFill>
        <p:spPr bwMode="auto">
          <a:xfrm>
            <a:off x="2402007" y="1195928"/>
            <a:ext cx="1327037" cy="13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A6BCCCB-1B79-7FAC-8BB5-6FADD5D1F03C}"/>
              </a:ext>
            </a:extLst>
          </p:cNvPr>
          <p:cNvSpPr txBox="1"/>
          <p:nvPr/>
        </p:nvSpPr>
        <p:spPr>
          <a:xfrm>
            <a:off x="6912119" y="171314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7E10FE5-52B0-7290-56AE-12A2C541246B}"/>
              </a:ext>
            </a:extLst>
          </p:cNvPr>
          <p:cNvSpPr txBox="1"/>
          <p:nvPr/>
        </p:nvSpPr>
        <p:spPr>
          <a:xfrm>
            <a:off x="428965" y="245865"/>
            <a:ext cx="4630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Assincronia paciente x ventilador </a:t>
            </a:r>
          </a:p>
        </p:txBody>
      </p:sp>
      <p:cxnSp>
        <p:nvCxnSpPr>
          <p:cNvPr id="1046" name="Conector de Seta Reta 1045">
            <a:extLst>
              <a:ext uri="{FF2B5EF4-FFF2-40B4-BE49-F238E27FC236}">
                <a16:creationId xmlns:a16="http://schemas.microsoft.com/office/drawing/2014/main" id="{1E0F466D-BD9E-EC5F-6083-F66B71B6026C}"/>
              </a:ext>
            </a:extLst>
          </p:cNvPr>
          <p:cNvCxnSpPr>
            <a:cxnSpLocks/>
          </p:cNvCxnSpPr>
          <p:nvPr/>
        </p:nvCxnSpPr>
        <p:spPr>
          <a:xfrm flipH="1" flipV="1">
            <a:off x="4106555" y="4605285"/>
            <a:ext cx="689188" cy="417965"/>
          </a:xfrm>
          <a:prstGeom prst="straightConnector1">
            <a:avLst/>
          </a:prstGeom>
          <a:ln w="15875" cap="rnd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Conector de Seta Reta 1054">
            <a:extLst>
              <a:ext uri="{FF2B5EF4-FFF2-40B4-BE49-F238E27FC236}">
                <a16:creationId xmlns:a16="http://schemas.microsoft.com/office/drawing/2014/main" id="{899E2402-ABC1-26DA-C877-B6A1C4750DF2}"/>
              </a:ext>
            </a:extLst>
          </p:cNvPr>
          <p:cNvCxnSpPr>
            <a:cxnSpLocks/>
          </p:cNvCxnSpPr>
          <p:nvPr/>
        </p:nvCxnSpPr>
        <p:spPr>
          <a:xfrm flipH="1">
            <a:off x="4095549" y="1835593"/>
            <a:ext cx="597893" cy="418385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05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6B2931C-C9CB-9909-EC69-28E0EF950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22" t="53541" r="51192" b="14238"/>
          <a:stretch/>
        </p:blipFill>
        <p:spPr>
          <a:xfrm>
            <a:off x="1845732" y="1607532"/>
            <a:ext cx="8559298" cy="45094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4D5B8A2-A3EF-7BDA-74B0-141E494D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85000"/>
                  </a:schemeClr>
                </a:solidFill>
              </a:rPr>
              <a:t>Ciclagem tardia com </a:t>
            </a:r>
            <a:r>
              <a:rPr lang="pt-BR" sz="3600" i="1" dirty="0">
                <a:solidFill>
                  <a:schemeClr val="bg1">
                    <a:lumMod val="85000"/>
                  </a:schemeClr>
                </a:solidFill>
              </a:rPr>
              <a:t>overshoot </a:t>
            </a:r>
            <a:r>
              <a:rPr lang="pt-BR" sz="3600" dirty="0">
                <a:solidFill>
                  <a:schemeClr val="bg1">
                    <a:lumMod val="85000"/>
                  </a:schemeClr>
                </a:solidFill>
              </a:rPr>
              <a:t>de saída</a:t>
            </a:r>
          </a:p>
        </p:txBody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8AE4E84B-D579-451C-6EEF-E0F108D7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663550-DBA7-A998-0559-A211EB74A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1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EF90302-9862-4F9C-901D-B42CFC218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31" t="53540" r="51220" b="14239"/>
          <a:stretch/>
        </p:blipFill>
        <p:spPr>
          <a:xfrm>
            <a:off x="1845732" y="1607533"/>
            <a:ext cx="8500536" cy="450943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4D5B8A2-A3EF-7BDA-74B0-141E494D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85000"/>
                  </a:schemeClr>
                </a:solidFill>
              </a:rPr>
              <a:t>Fluxo insuficiente</a:t>
            </a:r>
          </a:p>
        </p:txBody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C1BB14DC-2A7A-D122-1D39-F0C8DBDD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41A9917-C940-7AEF-7B45-5369D73F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1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4D5B8A2-A3EF-7BDA-74B0-141E494D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85000"/>
                  </a:schemeClr>
                </a:solidFill>
              </a:rPr>
              <a:t>Fluxo excessivo</a:t>
            </a:r>
          </a:p>
        </p:txBody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C1BB14DC-2A7A-D122-1D39-F0C8DBDD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41A9917-C940-7AEF-7B45-5369D73F0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F504A53F-E266-04BF-5009-4634CCF17FAA}"/>
              </a:ext>
            </a:extLst>
          </p:cNvPr>
          <p:cNvGrpSpPr/>
          <p:nvPr/>
        </p:nvGrpSpPr>
        <p:grpSpPr>
          <a:xfrm>
            <a:off x="3771102" y="1632579"/>
            <a:ext cx="4497395" cy="4502395"/>
            <a:chOff x="4266402" y="1632579"/>
            <a:chExt cx="4497395" cy="4502395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6AA68A59-1D6E-4285-B0FD-69DA9BEC096C}"/>
                </a:ext>
              </a:extLst>
            </p:cNvPr>
            <p:cNvGrpSpPr/>
            <p:nvPr/>
          </p:nvGrpSpPr>
          <p:grpSpPr>
            <a:xfrm>
              <a:off x="4266402" y="1632579"/>
              <a:ext cx="4497395" cy="4502395"/>
              <a:chOff x="3423111" y="1607533"/>
              <a:chExt cx="4497395" cy="4502395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72AD3DCD-2F76-4911-9A1C-E9C95961B7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364" t="31805" r="52381" b="38002"/>
              <a:stretch/>
            </p:blipFill>
            <p:spPr>
              <a:xfrm>
                <a:off x="3423111" y="1607533"/>
                <a:ext cx="4497395" cy="4502395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AC7513B6-C49D-4E51-A2FE-8647DE6D3F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27" t="33085" r="72229" b="63981"/>
              <a:stretch/>
            </p:blipFill>
            <p:spPr>
              <a:xfrm>
                <a:off x="4346786" y="1607533"/>
                <a:ext cx="1952414" cy="402449"/>
              </a:xfrm>
              <a:prstGeom prst="rect">
                <a:avLst/>
              </a:prstGeom>
            </p:spPr>
          </p:pic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1C1200DF-F231-41E6-ACE5-3B289FD737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85" t="48805" r="72229" b="49656"/>
              <a:stretch/>
            </p:blipFill>
            <p:spPr>
              <a:xfrm>
                <a:off x="4456620" y="3951251"/>
                <a:ext cx="1055067" cy="211090"/>
              </a:xfrm>
              <a:prstGeom prst="rect">
                <a:avLst/>
              </a:prstGeom>
            </p:spPr>
          </p:pic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0C7A48E4-5B87-43ED-8AD5-87BF6C3B10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85" t="48805" r="72229" b="49656"/>
              <a:stretch/>
            </p:blipFill>
            <p:spPr>
              <a:xfrm>
                <a:off x="5511687" y="3759891"/>
                <a:ext cx="787513" cy="402449"/>
              </a:xfrm>
              <a:prstGeom prst="rect">
                <a:avLst/>
              </a:prstGeom>
            </p:spPr>
          </p:pic>
        </p:grpSp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5E4A004B-1624-2D6B-E713-935C777F609F}"/>
                </a:ext>
              </a:extLst>
            </p:cNvPr>
            <p:cNvCxnSpPr/>
            <p:nvPr/>
          </p:nvCxnSpPr>
          <p:spPr>
            <a:xfrm>
              <a:off x="4991100" y="2035028"/>
              <a:ext cx="0" cy="301772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595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C68E4285-ECE2-5FA6-FBC8-6400B8161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101939"/>
              </p:ext>
            </p:extLst>
          </p:nvPr>
        </p:nvGraphicFramePr>
        <p:xfrm>
          <a:off x="0" y="845563"/>
          <a:ext cx="12191999" cy="5231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9645">
                  <a:extLst>
                    <a:ext uri="{9D8B030D-6E8A-4147-A177-3AD203B41FA5}">
                      <a16:colId xmlns:a16="http://schemas.microsoft.com/office/drawing/2014/main" val="771590944"/>
                    </a:ext>
                  </a:extLst>
                </a:gridCol>
                <a:gridCol w="2968260">
                  <a:extLst>
                    <a:ext uri="{9D8B030D-6E8A-4147-A177-3AD203B41FA5}">
                      <a16:colId xmlns:a16="http://schemas.microsoft.com/office/drawing/2014/main" val="1154168726"/>
                    </a:ext>
                  </a:extLst>
                </a:gridCol>
                <a:gridCol w="2594727">
                  <a:extLst>
                    <a:ext uri="{9D8B030D-6E8A-4147-A177-3AD203B41FA5}">
                      <a16:colId xmlns:a16="http://schemas.microsoft.com/office/drawing/2014/main" val="2150643537"/>
                    </a:ext>
                  </a:extLst>
                </a:gridCol>
                <a:gridCol w="2586037">
                  <a:extLst>
                    <a:ext uri="{9D8B030D-6E8A-4147-A177-3AD203B41FA5}">
                      <a16:colId xmlns:a16="http://schemas.microsoft.com/office/drawing/2014/main" val="1903575802"/>
                    </a:ext>
                  </a:extLst>
                </a:gridCol>
                <a:gridCol w="2403330">
                  <a:extLst>
                    <a:ext uri="{9D8B030D-6E8A-4147-A177-3AD203B41FA5}">
                      <a16:colId xmlns:a16="http://schemas.microsoft.com/office/drawing/2014/main" val="1583798724"/>
                    </a:ext>
                  </a:extLst>
                </a:gridCol>
              </a:tblGrid>
              <a:tr h="346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Variantes</a:t>
                      </a:r>
                    </a:p>
                  </a:txBody>
                  <a:tcPr marL="4261" marR="4261" marT="426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42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800" b="1" i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Disparo reverso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800" b="1" i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Duplo disparo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Esforço Inefetivo</a:t>
                      </a:r>
                    </a:p>
                  </a:txBody>
                  <a:tcPr marL="4261" marR="4261" marT="426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Autodisparo</a:t>
                      </a:r>
                    </a:p>
                  </a:txBody>
                  <a:tcPr marL="4261" marR="4261" marT="426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859506"/>
                  </a:ext>
                </a:extLst>
              </a:tr>
              <a:tr h="16297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Mecanismos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Ativação do diafragma decorrente de mecanismos reflexos  pela insuflação mecânica de um ciclo </a:t>
                      </a: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controlado pelo ventilador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Tempo neural do paciente </a:t>
                      </a: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 tempo mecânico do ventilador</a:t>
                      </a: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Redução da </a:t>
                      </a:r>
                      <a:r>
                        <a:rPr lang="pt-BR" sz="18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Pmus</a:t>
                      </a:r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/ drive respiratório Redução da sensibilidade    </a:t>
                      </a: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AUTO-PEEP  </a:t>
                      </a:r>
                    </a:p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Vazamento          Transmissão de batimentos cardíacos            Presença de secreções no circuito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4571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Riscos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i="1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Breath</a:t>
                      </a:r>
                      <a:r>
                        <a:rPr lang="pt-BR" sz="18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800" i="1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Stacking</a:t>
                      </a:r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VILI</a:t>
                      </a: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i="1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Breath</a:t>
                      </a:r>
                      <a:r>
                        <a:rPr lang="pt-BR" sz="18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800" i="1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Stacking</a:t>
                      </a:r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          VILI</a:t>
                      </a: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Lesão muscular </a:t>
                      </a: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Dispneia                  </a:t>
                      </a: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Aumento do drive </a:t>
                      </a: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respiratório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Hiperventilação       AUTO-PEEP</a:t>
                      </a: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7652060"/>
                  </a:ext>
                </a:extLst>
              </a:tr>
              <a:tr h="15652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Possíveis        </a:t>
                      </a:r>
                    </a:p>
                    <a:p>
                      <a:pPr algn="l" fontAlgn="ctr"/>
                      <a:r>
                        <a:rPr lang="pt-BR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soluções</a:t>
                      </a:r>
                    </a:p>
                  </a:txBody>
                  <a:tcPr marL="4261" marR="4261" marT="42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Redução da sedação ou uso </a:t>
                      </a: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 BNM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Aumento </a:t>
                      </a:r>
                      <a:r>
                        <a:rPr lang="pt-BR" sz="18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Tinsp</a:t>
                      </a:r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do ventilador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Redução da sedação        Aumento da sensibilidade       Aumento da PEEP</a:t>
                      </a: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Correção de vazamentos e/ou condensados no circuito                      Ajuste da sensibilidade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5404809"/>
                  </a:ext>
                </a:extLst>
              </a:tr>
            </a:tbl>
          </a:graphicData>
        </a:graphic>
      </p:graphicFrame>
      <p:sp>
        <p:nvSpPr>
          <p:cNvPr id="5" name="Espaço Reservado para Rodapé 3">
            <a:extLst>
              <a:ext uri="{FF2B5EF4-FFF2-40B4-BE49-F238E27FC236}">
                <a16:creationId xmlns:a16="http://schemas.microsoft.com/office/drawing/2014/main" id="{0D003492-93DE-3793-D23C-E22695EC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87D7244-A0AE-3DC8-4D96-A27342B7F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A6ACF3-F0AA-B589-8CCC-0D7C98BE4E39}"/>
              </a:ext>
            </a:extLst>
          </p:cNvPr>
          <p:cNvSpPr txBox="1">
            <a:spLocks/>
          </p:cNvSpPr>
          <p:nvPr/>
        </p:nvSpPr>
        <p:spPr>
          <a:xfrm>
            <a:off x="0" y="-4897"/>
            <a:ext cx="12192000" cy="84658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Assincronias de </a:t>
            </a:r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</a:rPr>
              <a:t>disparo </a:t>
            </a:r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paciente x ventilador </a:t>
            </a:r>
          </a:p>
          <a:p>
            <a:pPr algn="l"/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</a:rPr>
              <a:t>M</a:t>
            </a:r>
            <a:r>
              <a:rPr lang="pt-BR" sz="2800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ecanismos, riscos e possíveis soluções</a:t>
            </a:r>
            <a:endParaRPr lang="pt-BR" sz="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>
            <a:extLst>
              <a:ext uri="{FF2B5EF4-FFF2-40B4-BE49-F238E27FC236}">
                <a16:creationId xmlns:a16="http://schemas.microsoft.com/office/drawing/2014/main" id="{0D003492-93DE-3793-D23C-E22695EC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87D7244-A0AE-3DC8-4D96-A27342B7F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053AAF3C-9F07-504B-C8F5-566FE4166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1402"/>
              </p:ext>
            </p:extLst>
          </p:nvPr>
        </p:nvGraphicFramePr>
        <p:xfrm>
          <a:off x="0" y="841691"/>
          <a:ext cx="12191999" cy="5133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9645">
                  <a:extLst>
                    <a:ext uri="{9D8B030D-6E8A-4147-A177-3AD203B41FA5}">
                      <a16:colId xmlns:a16="http://schemas.microsoft.com/office/drawing/2014/main" val="771590944"/>
                    </a:ext>
                  </a:extLst>
                </a:gridCol>
                <a:gridCol w="2695705">
                  <a:extLst>
                    <a:ext uri="{9D8B030D-6E8A-4147-A177-3AD203B41FA5}">
                      <a16:colId xmlns:a16="http://schemas.microsoft.com/office/drawing/2014/main" val="1154168726"/>
                    </a:ext>
                  </a:extLst>
                </a:gridCol>
                <a:gridCol w="2580472">
                  <a:extLst>
                    <a:ext uri="{9D8B030D-6E8A-4147-A177-3AD203B41FA5}">
                      <a16:colId xmlns:a16="http://schemas.microsoft.com/office/drawing/2014/main" val="2150643537"/>
                    </a:ext>
                  </a:extLst>
                </a:gridCol>
                <a:gridCol w="2689542">
                  <a:extLst>
                    <a:ext uri="{9D8B030D-6E8A-4147-A177-3AD203B41FA5}">
                      <a16:colId xmlns:a16="http://schemas.microsoft.com/office/drawing/2014/main" val="1685471032"/>
                    </a:ext>
                  </a:extLst>
                </a:gridCol>
                <a:gridCol w="2586635">
                  <a:extLst>
                    <a:ext uri="{9D8B030D-6E8A-4147-A177-3AD203B41FA5}">
                      <a16:colId xmlns:a16="http://schemas.microsoft.com/office/drawing/2014/main" val="1583798724"/>
                    </a:ext>
                  </a:extLst>
                </a:gridCol>
              </a:tblGrid>
              <a:tr h="346930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Ciclagem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Fluxo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101488"/>
                  </a:ext>
                </a:extLst>
              </a:tr>
              <a:tr h="34693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Variantes</a:t>
                      </a:r>
                    </a:p>
                  </a:txBody>
                  <a:tcPr marL="4261" marR="4261" marT="426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42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800" b="0" i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Ciclagem precoce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800" b="0" i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Ciclagem tardia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Fluxo insuficiente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4261" marR="4261" marT="426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Fluxo excessivo</a:t>
                      </a:r>
                    </a:p>
                  </a:txBody>
                  <a:tcPr marL="4261" marR="4261" marT="426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859506"/>
                  </a:ext>
                </a:extLst>
              </a:tr>
              <a:tr h="5785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Mecanismos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Tempo mecânico do ventilador &lt; tempo neural do paciente</a:t>
                      </a: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Tempo mecânico do ventilador &gt; tempo neural do paciente</a:t>
                      </a: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Oferta de fluxo &lt; demanda ventilatória do paciente </a:t>
                      </a: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Oferta de fluxo &gt; demanda ventilatória do paciente </a:t>
                      </a: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4571187"/>
                  </a:ext>
                </a:extLst>
              </a:tr>
              <a:tr h="11406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Riscos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Desconforto respiratório</a:t>
                      </a: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algn="l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Desconforto respiratório     </a:t>
                      </a:r>
                      <a:r>
                        <a:rPr lang="pt-BR" sz="18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Hiperinsuflação</a:t>
                      </a:r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Dispneia        </a:t>
                      </a: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Aumento do drive respiratório       </a:t>
                      </a:r>
                    </a:p>
                    <a:p>
                      <a:pPr algn="l" fontAlgn="ctr"/>
                      <a:r>
                        <a:rPr lang="pt-BR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Aumento PTP</a:t>
                      </a:r>
                    </a:p>
                    <a:p>
                      <a:pPr algn="l" fontAlgn="ctr"/>
                      <a:endParaRPr lang="pt-BR" sz="180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Overshoot</a:t>
                      </a: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7652060"/>
                  </a:ext>
                </a:extLst>
              </a:tr>
              <a:tr h="1156538">
                <a:tc>
                  <a:txBody>
                    <a:bodyPr/>
                    <a:lstStyle/>
                    <a:p>
                      <a:pPr marL="44450" indent="-44450" algn="l" fontAlgn="ctr">
                        <a:tabLst/>
                      </a:pPr>
                      <a:r>
                        <a:rPr lang="pt-BR" sz="18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Possíveis         soluções</a:t>
                      </a:r>
                    </a:p>
                  </a:txBody>
                  <a:tcPr marL="4261" marR="4261" marT="42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Aumento </a:t>
                      </a:r>
                      <a:r>
                        <a:rPr lang="pt-BR" sz="18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Tinsp</a:t>
                      </a:r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do ventilador</a:t>
                      </a: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Redução </a:t>
                      </a:r>
                      <a:r>
                        <a:rPr lang="pt-BR" sz="18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Tinsp</a:t>
                      </a:r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do ventilador</a:t>
                      </a: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Aumento do fluxo (VCV)</a:t>
                      </a:r>
                    </a:p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Uso dos modos PCV ou PSV</a:t>
                      </a: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Redução do fluxo</a:t>
                      </a:r>
                    </a:p>
                    <a:p>
                      <a:pPr algn="l" fontAlgn="ctr"/>
                      <a:endParaRPr lang="pt-BR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61" marR="4261" marT="4261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5404809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FB79BBC2-5494-DA11-EE4C-044C86B35FFE}"/>
              </a:ext>
            </a:extLst>
          </p:cNvPr>
          <p:cNvSpPr txBox="1">
            <a:spLocks/>
          </p:cNvSpPr>
          <p:nvPr/>
        </p:nvSpPr>
        <p:spPr>
          <a:xfrm>
            <a:off x="0" y="-4897"/>
            <a:ext cx="12192000" cy="84658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Assincronias de ciclagem e</a:t>
            </a:r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</a:rPr>
              <a:t> de </a:t>
            </a:r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fluxo</a:t>
            </a:r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paciente x ventilador </a:t>
            </a:r>
          </a:p>
          <a:p>
            <a:pPr algn="l"/>
            <a:r>
              <a:rPr lang="pt-BR" sz="2800" b="1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</a:rPr>
              <a:t>M</a:t>
            </a:r>
            <a:r>
              <a:rPr lang="pt-BR" sz="2800" dirty="0">
                <a:solidFill>
                  <a:schemeClr val="bg1">
                    <a:lumMod val="85000"/>
                  </a:schemeClr>
                </a:solidFill>
                <a:effectLst/>
                <a:ea typeface="Times New Roman" panose="02020603050405020304" pitchFamily="18" charset="0"/>
              </a:rPr>
              <a:t>ecanismos, riscos e possíveis soluções</a:t>
            </a:r>
            <a:endParaRPr lang="pt-BR" sz="9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30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B1E166C-EE98-4A30-A1EC-F9FD3DD06B31}"/>
              </a:ext>
            </a:extLst>
          </p:cNvPr>
          <p:cNvGrpSpPr/>
          <p:nvPr/>
        </p:nvGrpSpPr>
        <p:grpSpPr>
          <a:xfrm>
            <a:off x="1254881" y="1527399"/>
            <a:ext cx="9612513" cy="4770214"/>
            <a:chOff x="1896634" y="-802964"/>
            <a:chExt cx="8727313" cy="4231964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996CE307-EC48-490B-B87C-EFCAF047D5CF}"/>
                </a:ext>
              </a:extLst>
            </p:cNvPr>
            <p:cNvGrpSpPr/>
            <p:nvPr/>
          </p:nvGrpSpPr>
          <p:grpSpPr>
            <a:xfrm>
              <a:off x="1896634" y="-802964"/>
              <a:ext cx="8727313" cy="4231964"/>
              <a:chOff x="1700691" y="-3274108"/>
              <a:chExt cx="8727313" cy="4231964"/>
            </a:xfrm>
          </p:grpSpPr>
          <p:grpSp>
            <p:nvGrpSpPr>
              <p:cNvPr id="33" name="Agrupar 32">
                <a:extLst>
                  <a:ext uri="{FF2B5EF4-FFF2-40B4-BE49-F238E27FC236}">
                    <a16:creationId xmlns:a16="http://schemas.microsoft.com/office/drawing/2014/main" id="{44C516F7-86DC-47F4-856D-38ECAEC63C8A}"/>
                  </a:ext>
                </a:extLst>
              </p:cNvPr>
              <p:cNvGrpSpPr/>
              <p:nvPr/>
            </p:nvGrpSpPr>
            <p:grpSpPr>
              <a:xfrm>
                <a:off x="1700691" y="-3271540"/>
                <a:ext cx="8727313" cy="4102443"/>
                <a:chOff x="314674" y="19032"/>
                <a:chExt cx="8727313" cy="4102443"/>
              </a:xfrm>
            </p:grpSpPr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C8813D37-D859-4747-A266-DDAEA3A2EB64}"/>
                    </a:ext>
                  </a:extLst>
                </p:cNvPr>
                <p:cNvSpPr txBox="1"/>
                <p:nvPr/>
              </p:nvSpPr>
              <p:spPr>
                <a:xfrm>
                  <a:off x="7040399" y="23124"/>
                  <a:ext cx="2001588" cy="3549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Disparo reverso</a:t>
                  </a:r>
                </a:p>
              </p:txBody>
            </p:sp>
            <p:grpSp>
              <p:nvGrpSpPr>
                <p:cNvPr id="31" name="Agrupar 30">
                  <a:extLst>
                    <a:ext uri="{FF2B5EF4-FFF2-40B4-BE49-F238E27FC236}">
                      <a16:creationId xmlns:a16="http://schemas.microsoft.com/office/drawing/2014/main" id="{7B224205-B88E-4504-AB03-8751841E69CD}"/>
                    </a:ext>
                  </a:extLst>
                </p:cNvPr>
                <p:cNvGrpSpPr/>
                <p:nvPr/>
              </p:nvGrpSpPr>
              <p:grpSpPr>
                <a:xfrm>
                  <a:off x="314674" y="19032"/>
                  <a:ext cx="8664969" cy="4102443"/>
                  <a:chOff x="314674" y="19032"/>
                  <a:chExt cx="8664969" cy="4102443"/>
                </a:xfrm>
              </p:grpSpPr>
              <p:sp>
                <p:nvSpPr>
                  <p:cNvPr id="6" name="CaixaDeTexto 5">
                    <a:extLst>
                      <a:ext uri="{FF2B5EF4-FFF2-40B4-BE49-F238E27FC236}">
                        <a16:creationId xmlns:a16="http://schemas.microsoft.com/office/drawing/2014/main" id="{CC42E660-318C-41E6-AD71-47E7ECE691C7}"/>
                      </a:ext>
                    </a:extLst>
                  </p:cNvPr>
                  <p:cNvSpPr txBox="1"/>
                  <p:nvPr/>
                </p:nvSpPr>
                <p:spPr>
                  <a:xfrm>
                    <a:off x="314674" y="25389"/>
                    <a:ext cx="2037086" cy="3549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Esforço Inefetivo</a:t>
                    </a:r>
                  </a:p>
                </p:txBody>
              </p:sp>
              <p:pic>
                <p:nvPicPr>
                  <p:cNvPr id="3" name="Imagem 2">
                    <a:extLst>
                      <a:ext uri="{FF2B5EF4-FFF2-40B4-BE49-F238E27FC236}">
                        <a16:creationId xmlns:a16="http://schemas.microsoft.com/office/drawing/2014/main" id="{83AC17FA-DC3B-4E46-A82B-9920271B8E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31549" t="53539" r="59466" b="17589"/>
                  <a:stretch/>
                </p:blipFill>
                <p:spPr>
                  <a:xfrm>
                    <a:off x="331852" y="427406"/>
                    <a:ext cx="2037085" cy="3680161"/>
                  </a:xfrm>
                  <a:prstGeom prst="rect">
                    <a:avLst/>
                  </a:prstGeom>
                </p:spPr>
              </p:pic>
              <p:sp>
                <p:nvSpPr>
                  <p:cNvPr id="17" name="CaixaDeTexto 16">
                    <a:extLst>
                      <a:ext uri="{FF2B5EF4-FFF2-40B4-BE49-F238E27FC236}">
                        <a16:creationId xmlns:a16="http://schemas.microsoft.com/office/drawing/2014/main" id="{C9090B56-6609-413B-A208-1D972A789D14}"/>
                      </a:ext>
                    </a:extLst>
                  </p:cNvPr>
                  <p:cNvSpPr txBox="1"/>
                  <p:nvPr/>
                </p:nvSpPr>
                <p:spPr>
                  <a:xfrm>
                    <a:off x="2703553" y="19032"/>
                    <a:ext cx="1806964" cy="3549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Autodisparo</a:t>
                    </a:r>
                  </a:p>
                </p:txBody>
              </p:sp>
              <p:sp>
                <p:nvSpPr>
                  <p:cNvPr id="24" name="CaixaDeTexto 23">
                    <a:extLst>
                      <a:ext uri="{FF2B5EF4-FFF2-40B4-BE49-F238E27FC236}">
                        <a16:creationId xmlns:a16="http://schemas.microsoft.com/office/drawing/2014/main" id="{A747B03A-0BC9-475B-AD04-89ABF2BD7425}"/>
                      </a:ext>
                    </a:extLst>
                  </p:cNvPr>
                  <p:cNvSpPr txBox="1"/>
                  <p:nvPr/>
                </p:nvSpPr>
                <p:spPr>
                  <a:xfrm>
                    <a:off x="4803461" y="20134"/>
                    <a:ext cx="2037085" cy="3549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Times New Roman" panose="02020603050405020304" pitchFamily="18" charset="0"/>
                      </a:rPr>
                      <a:t>Duplo disparo</a:t>
                    </a:r>
                  </a:p>
                </p:txBody>
              </p:sp>
              <p:pic>
                <p:nvPicPr>
                  <p:cNvPr id="25" name="Imagem 24">
                    <a:extLst>
                      <a:ext uri="{FF2B5EF4-FFF2-40B4-BE49-F238E27FC236}">
                        <a16:creationId xmlns:a16="http://schemas.microsoft.com/office/drawing/2014/main" id="{757E4626-4D4E-4DB3-909E-AAC8541853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1500" t="53869" r="59547" b="17364"/>
                  <a:stretch/>
                </p:blipFill>
                <p:spPr>
                  <a:xfrm>
                    <a:off x="4758288" y="427406"/>
                    <a:ext cx="2037085" cy="3694069"/>
                  </a:xfrm>
                  <a:prstGeom prst="rect">
                    <a:avLst/>
                  </a:prstGeom>
                </p:spPr>
              </p:pic>
              <p:pic>
                <p:nvPicPr>
                  <p:cNvPr id="27" name="Imagem 26">
                    <a:extLst>
                      <a:ext uri="{FF2B5EF4-FFF2-40B4-BE49-F238E27FC236}">
                        <a16:creationId xmlns:a16="http://schemas.microsoft.com/office/drawing/2014/main" id="{D8C3FA83-4509-4DDA-B059-0B976A7C0D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28657" t="53536" r="62249" b="17938"/>
                  <a:stretch/>
                </p:blipFill>
                <p:spPr>
                  <a:xfrm>
                    <a:off x="6951657" y="427407"/>
                    <a:ext cx="2027986" cy="3694068"/>
                  </a:xfrm>
                  <a:prstGeom prst="rect">
                    <a:avLst/>
                  </a:prstGeom>
                </p:spPr>
              </p:pic>
              <p:cxnSp>
                <p:nvCxnSpPr>
                  <p:cNvPr id="29" name="Conector reto 28">
                    <a:extLst>
                      <a:ext uri="{FF2B5EF4-FFF2-40B4-BE49-F238E27FC236}">
                        <a16:creationId xmlns:a16="http://schemas.microsoft.com/office/drawing/2014/main" id="{7B368B28-5ACD-46B1-9256-6D9DEABB62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94626" y="4039327"/>
                    <a:ext cx="2080548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3964D7F7-7373-425F-8323-2E0DAC0EFC3C}"/>
                  </a:ext>
                </a:extLst>
              </p:cNvPr>
              <p:cNvSpPr/>
              <p:nvPr/>
            </p:nvSpPr>
            <p:spPr>
              <a:xfrm>
                <a:off x="1727536" y="-3274108"/>
                <a:ext cx="8638123" cy="42319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D2CCEB6-F371-4212-B7E9-74AD15D1D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3710"/>
            <a:stretch/>
          </p:blipFill>
          <p:spPr>
            <a:xfrm>
              <a:off x="4095038" y="-392022"/>
              <a:ext cx="2091172" cy="3691677"/>
            </a:xfrm>
            <a:prstGeom prst="rect">
              <a:avLst/>
            </a:prstGeom>
          </p:spPr>
        </p:pic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4EA0792F-7209-0A6E-0D17-17C62B61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85000"/>
                  </a:schemeClr>
                </a:solidFill>
              </a:rPr>
              <a:t>Assincronias de Disparo</a:t>
            </a:r>
          </a:p>
        </p:txBody>
      </p:sp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95876E09-0811-29BE-CEA4-B3878F30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8A48417-CCC9-7F45-3087-15DFB933AD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88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EA0792F-7209-0A6E-0D17-17C62B61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85000"/>
                  </a:schemeClr>
                </a:solidFill>
                <a:cs typeface="Times New Roman" panose="02020603050405020304" pitchFamily="18" charset="0"/>
              </a:rPr>
              <a:t> Assincronias de Ciclagem                Assincronias de Fluxo</a:t>
            </a:r>
            <a:endParaRPr lang="pt-BR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Espaço Reservado para Rodapé 3">
            <a:extLst>
              <a:ext uri="{FF2B5EF4-FFF2-40B4-BE49-F238E27FC236}">
                <a16:creationId xmlns:a16="http://schemas.microsoft.com/office/drawing/2014/main" id="{35378FBA-3CB8-FA20-B0F6-835B2E85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D09D5860-18A5-B081-33B4-FD1FD7504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30D031FD-EC6E-4AF9-94CA-4705169DEF21}"/>
              </a:ext>
            </a:extLst>
          </p:cNvPr>
          <p:cNvGrpSpPr/>
          <p:nvPr/>
        </p:nvGrpSpPr>
        <p:grpSpPr>
          <a:xfrm>
            <a:off x="804133" y="1529294"/>
            <a:ext cx="10705082" cy="4765205"/>
            <a:chOff x="804133" y="1529294"/>
            <a:chExt cx="10705082" cy="4765205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83DC26BD-66DD-2C2E-31AD-F7E82E22ABF3}"/>
                </a:ext>
              </a:extLst>
            </p:cNvPr>
            <p:cNvGrpSpPr/>
            <p:nvPr/>
          </p:nvGrpSpPr>
          <p:grpSpPr>
            <a:xfrm>
              <a:off x="804133" y="1529294"/>
              <a:ext cx="10705082" cy="4765205"/>
              <a:chOff x="1498621" y="1239975"/>
              <a:chExt cx="9695964" cy="4306963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456A98F2-BD49-D7C2-E481-1342681640D6}"/>
                  </a:ext>
                </a:extLst>
              </p:cNvPr>
              <p:cNvGrpSpPr/>
              <p:nvPr/>
            </p:nvGrpSpPr>
            <p:grpSpPr>
              <a:xfrm>
                <a:off x="1498621" y="1239975"/>
                <a:ext cx="9695964" cy="4306963"/>
                <a:chOff x="1498621" y="1540765"/>
                <a:chExt cx="9695964" cy="4306963"/>
              </a:xfrm>
            </p:grpSpPr>
            <p:pic>
              <p:nvPicPr>
                <p:cNvPr id="18" name="Imagem 17">
                  <a:extLst>
                    <a:ext uri="{FF2B5EF4-FFF2-40B4-BE49-F238E27FC236}">
                      <a16:creationId xmlns:a16="http://schemas.microsoft.com/office/drawing/2014/main" id="{15080BF9-7AA8-8DE6-9B0F-5ACB2045F4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2388" t="54142" r="68584" b="17759"/>
                <a:stretch/>
              </p:blipFill>
              <p:spPr>
                <a:xfrm>
                  <a:off x="3645773" y="1918603"/>
                  <a:ext cx="2037085" cy="3703649"/>
                </a:xfrm>
                <a:prstGeom prst="rect">
                  <a:avLst/>
                </a:prstGeom>
              </p:spPr>
            </p:pic>
            <p:sp>
              <p:nvSpPr>
                <p:cNvPr id="19" name="CaixaDeTexto 18">
                  <a:extLst>
                    <a:ext uri="{FF2B5EF4-FFF2-40B4-BE49-F238E27FC236}">
                      <a16:creationId xmlns:a16="http://schemas.microsoft.com/office/drawing/2014/main" id="{DDB5D193-2C9E-EE95-F0B7-822319ECFD3D}"/>
                    </a:ext>
                  </a:extLst>
                </p:cNvPr>
                <p:cNvSpPr txBox="1"/>
                <p:nvPr/>
              </p:nvSpPr>
              <p:spPr>
                <a:xfrm>
                  <a:off x="1498621" y="1540765"/>
                  <a:ext cx="2037086" cy="36163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Ciclagem precoce</a:t>
                  </a:r>
                </a:p>
              </p:txBody>
            </p:sp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40926675-115F-0A07-F161-4E5C03B08F64}"/>
                    </a:ext>
                  </a:extLst>
                </p:cNvPr>
                <p:cNvSpPr txBox="1"/>
                <p:nvPr/>
              </p:nvSpPr>
              <p:spPr>
                <a:xfrm>
                  <a:off x="3648694" y="1543407"/>
                  <a:ext cx="2037086" cy="36163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Ciclagem tardia</a:t>
                  </a:r>
                </a:p>
              </p:txBody>
            </p:sp>
            <p:pic>
              <p:nvPicPr>
                <p:cNvPr id="21" name="Imagem 20">
                  <a:extLst>
                    <a:ext uri="{FF2B5EF4-FFF2-40B4-BE49-F238E27FC236}">
                      <a16:creationId xmlns:a16="http://schemas.microsoft.com/office/drawing/2014/main" id="{86D83C7E-7CCD-839B-32ED-FA8A82713E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5000" t="53445" r="65942" b="17309"/>
                <a:stretch/>
              </p:blipFill>
              <p:spPr>
                <a:xfrm>
                  <a:off x="1520489" y="1912305"/>
                  <a:ext cx="2027417" cy="3710007"/>
                </a:xfrm>
                <a:prstGeom prst="rect">
                  <a:avLst/>
                </a:prstGeom>
              </p:spPr>
            </p:pic>
            <p:sp>
              <p:nvSpPr>
                <p:cNvPr id="22" name="Retângulo 21">
                  <a:extLst>
                    <a:ext uri="{FF2B5EF4-FFF2-40B4-BE49-F238E27FC236}">
                      <a16:creationId xmlns:a16="http://schemas.microsoft.com/office/drawing/2014/main" id="{03978371-E5CE-EE16-7684-C95C0138A3C9}"/>
                    </a:ext>
                  </a:extLst>
                </p:cNvPr>
                <p:cNvSpPr/>
                <p:nvPr/>
              </p:nvSpPr>
              <p:spPr>
                <a:xfrm>
                  <a:off x="1520488" y="1543023"/>
                  <a:ext cx="9674097" cy="430470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id="{B38C02C1-0B31-2D20-C42F-65515CA7F608}"/>
                  </a:ext>
                </a:extLst>
              </p:cNvPr>
              <p:cNvGrpSpPr/>
              <p:nvPr/>
            </p:nvGrpSpPr>
            <p:grpSpPr>
              <a:xfrm>
                <a:off x="6873180" y="1244128"/>
                <a:ext cx="2037086" cy="4099018"/>
                <a:chOff x="6873180" y="1544918"/>
                <a:chExt cx="2037086" cy="4099018"/>
              </a:xfrm>
            </p:grpSpPr>
            <p:pic>
              <p:nvPicPr>
                <p:cNvPr id="11" name="Imagem 10">
                  <a:extLst>
                    <a:ext uri="{FF2B5EF4-FFF2-40B4-BE49-F238E27FC236}">
                      <a16:creationId xmlns:a16="http://schemas.microsoft.com/office/drawing/2014/main" id="{AC9990EA-380A-987C-3843-C4D828B07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30718" t="53622" r="59783" b="16469"/>
                <a:stretch/>
              </p:blipFill>
              <p:spPr>
                <a:xfrm>
                  <a:off x="6889061" y="1919259"/>
                  <a:ext cx="2006458" cy="3724677"/>
                </a:xfrm>
                <a:prstGeom prst="rect">
                  <a:avLst/>
                </a:prstGeom>
              </p:spPr>
            </p:pic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2456B932-2B39-9FF6-CD5C-8414033923AE}"/>
                    </a:ext>
                  </a:extLst>
                </p:cNvPr>
                <p:cNvSpPr txBox="1"/>
                <p:nvPr/>
              </p:nvSpPr>
              <p:spPr>
                <a:xfrm>
                  <a:off x="6873180" y="1544918"/>
                  <a:ext cx="2037086" cy="36163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Fluxo insuficiente</a:t>
                  </a:r>
                </a:p>
              </p:txBody>
            </p:sp>
          </p:grpSp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06C66CD4-A998-1410-7CE2-F2A31E99F936}"/>
                </a:ext>
              </a:extLst>
            </p:cNvPr>
            <p:cNvSpPr txBox="1"/>
            <p:nvPr/>
          </p:nvSpPr>
          <p:spPr>
            <a:xfrm>
              <a:off x="9114626" y="1540165"/>
              <a:ext cx="2249098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anose="02020603050405020304" pitchFamily="18" charset="0"/>
                </a:rPr>
                <a:t>Fluxo excessivo</a:t>
              </a:r>
            </a:p>
          </p:txBody>
        </p: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E4043C2A-173E-2428-7156-B7F391687386}"/>
                </a:ext>
              </a:extLst>
            </p:cNvPr>
            <p:cNvGrpSpPr/>
            <p:nvPr/>
          </p:nvGrpSpPr>
          <p:grpSpPr>
            <a:xfrm>
              <a:off x="9095204" y="1940296"/>
              <a:ext cx="2212056" cy="4128727"/>
              <a:chOff x="9095204" y="1940297"/>
              <a:chExt cx="2212056" cy="4104736"/>
            </a:xfrm>
          </p:grpSpPr>
          <p:grpSp>
            <p:nvGrpSpPr>
              <p:cNvPr id="14" name="Agrupar 13">
                <a:extLst>
                  <a:ext uri="{FF2B5EF4-FFF2-40B4-BE49-F238E27FC236}">
                    <a16:creationId xmlns:a16="http://schemas.microsoft.com/office/drawing/2014/main" id="{1630CBA3-3D76-9085-E32A-6D45EF4B60B5}"/>
                  </a:ext>
                </a:extLst>
              </p:cNvPr>
              <p:cNvGrpSpPr/>
              <p:nvPr/>
            </p:nvGrpSpPr>
            <p:grpSpPr>
              <a:xfrm>
                <a:off x="9095204" y="1940297"/>
                <a:ext cx="2212056" cy="4104736"/>
                <a:chOff x="9095204" y="1940297"/>
                <a:chExt cx="2212056" cy="4104736"/>
              </a:xfrm>
            </p:grpSpPr>
            <p:pic>
              <p:nvPicPr>
                <p:cNvPr id="9" name="Imagem 8">
                  <a:extLst>
                    <a:ext uri="{FF2B5EF4-FFF2-40B4-BE49-F238E27FC236}">
                      <a16:creationId xmlns:a16="http://schemas.microsoft.com/office/drawing/2014/main" id="{5AF43DC3-0EAB-D882-477C-5A68F11F8F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559" t="31714" r="72229" b="38185"/>
                <a:stretch/>
              </p:blipFill>
              <p:spPr>
                <a:xfrm>
                  <a:off x="9095204" y="1940297"/>
                  <a:ext cx="2212056" cy="4104736"/>
                </a:xfrm>
                <a:prstGeom prst="rect">
                  <a:avLst/>
                </a:prstGeom>
              </p:spPr>
            </p:pic>
            <p:pic>
              <p:nvPicPr>
                <p:cNvPr id="13" name="Imagem 12">
                  <a:extLst>
                    <a:ext uri="{FF2B5EF4-FFF2-40B4-BE49-F238E27FC236}">
                      <a16:creationId xmlns:a16="http://schemas.microsoft.com/office/drawing/2014/main" id="{BE8384E4-CE8D-248E-78CA-E3FE3046B5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727" t="33085" r="72229" b="63981"/>
                <a:stretch/>
              </p:blipFill>
              <p:spPr>
                <a:xfrm>
                  <a:off x="10043643" y="1940297"/>
                  <a:ext cx="1219971" cy="400110"/>
                </a:xfrm>
                <a:prstGeom prst="rect">
                  <a:avLst/>
                </a:prstGeom>
              </p:spPr>
            </p:pic>
          </p:grp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BF4314A9-7337-28BA-D141-E6802F1BF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85" t="48805" r="72229" b="49656"/>
              <a:stretch/>
            </p:blipFill>
            <p:spPr>
              <a:xfrm>
                <a:off x="10095420" y="4087788"/>
                <a:ext cx="1055067" cy="2098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84538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3">
            <a:extLst>
              <a:ext uri="{FF2B5EF4-FFF2-40B4-BE49-F238E27FC236}">
                <a16:creationId xmlns:a16="http://schemas.microsoft.com/office/drawing/2014/main" id="{C2B4CB63-1AD0-FE94-6B0E-34EDA3DB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A8F932-0323-E529-D92E-18B5BEEA2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46EE35-C1E4-02FB-2543-C2D64E60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>
                    <a:lumMod val="85000"/>
                  </a:schemeClr>
                </a:solidFill>
                <a:cs typeface="Times New Roman" panose="02020603050405020304" pitchFamily="18" charset="0"/>
              </a:rPr>
              <a:t>Recomendações para avaliação da assincronia paciente x ventilador através das curvas do ventilador</a:t>
            </a:r>
            <a:endParaRPr lang="pt-BR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E730B43-988F-A409-CFA5-557EA63A7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737476"/>
            <a:ext cx="10896600" cy="4351338"/>
          </a:xfrm>
        </p:spPr>
        <p:txBody>
          <a:bodyPr>
            <a:noAutofit/>
          </a:bodyPr>
          <a:lstStyle/>
          <a:p>
            <a:pPr marL="0" rtl="0" eaLnBrk="1" fontAlgn="t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pt-BR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Ajustar a escala das curvas (fluxo, volume e pressão)</a:t>
            </a:r>
            <a:endParaRPr lang="pt-BR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rtl="0" eaLnBrk="1" fontAlgn="t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pt-BR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Checar as curvas com a tela congelada</a:t>
            </a:r>
            <a:endParaRPr lang="pt-BR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rtl="0" eaLnBrk="1" fontAlgn="t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pt-BR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Imaginar o efeito e formato da Pmus (oposto ao da curva de fluxo)</a:t>
            </a:r>
            <a:endParaRPr lang="pt-BR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indent="-257175" rtl="0" eaLnBrk="1" fontAlgn="t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lang="pt-BR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Determinar se o problema é relacionado ao:</a:t>
            </a:r>
          </a:p>
          <a:p>
            <a:pPr marL="457200" lvl="2" indent="-257175" fontAlgn="t">
              <a:lnSpc>
                <a:spcPts val="38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P</a:t>
            </a:r>
            <a:r>
              <a:rPr lang="pt-BR" sz="24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aciente </a:t>
            </a:r>
          </a:p>
          <a:p>
            <a:pPr marL="0" lvl="1" indent="0" fontAlgn="t">
              <a:lnSpc>
                <a:spcPts val="38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	- </a:t>
            </a:r>
            <a:r>
              <a:rPr lang="pt-BR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checar exame físico, temperatura, drive, febre, sedação, BNM, força muscular</a:t>
            </a:r>
          </a:p>
          <a:p>
            <a:pPr marL="457200" lvl="2" indent="-257175" fontAlgn="t">
              <a:lnSpc>
                <a:spcPts val="3800"/>
              </a:lnSpc>
              <a:spcBef>
                <a:spcPts val="0"/>
              </a:spcBef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V</a:t>
            </a:r>
            <a:r>
              <a:rPr lang="pt-BR" sz="24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entilador </a:t>
            </a:r>
          </a:p>
          <a:p>
            <a:pPr marL="0" lvl="1" indent="0" fontAlgn="t">
              <a:lnSpc>
                <a:spcPts val="38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	- </a:t>
            </a:r>
            <a:r>
              <a:rPr lang="pt-BR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Times New Roman" panose="02020603050405020304" pitchFamily="18" charset="0"/>
              </a:rPr>
              <a:t>ajustes ventilatórios, características do equipamento, acessórios</a:t>
            </a:r>
            <a:endParaRPr lang="pt-BR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689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Agrupar 59">
            <a:extLst>
              <a:ext uri="{FF2B5EF4-FFF2-40B4-BE49-F238E27FC236}">
                <a16:creationId xmlns:a16="http://schemas.microsoft.com/office/drawing/2014/main" id="{F9D361FF-211E-4597-BDDD-78ADC6CB830B}"/>
              </a:ext>
            </a:extLst>
          </p:cNvPr>
          <p:cNvGrpSpPr/>
          <p:nvPr/>
        </p:nvGrpSpPr>
        <p:grpSpPr>
          <a:xfrm>
            <a:off x="87085" y="454335"/>
            <a:ext cx="12430124" cy="6725742"/>
            <a:chOff x="-2895599" y="-20016"/>
            <a:chExt cx="14816842" cy="7152580"/>
          </a:xfrm>
        </p:grpSpPr>
        <p:grpSp>
          <p:nvGrpSpPr>
            <p:cNvPr id="57" name="Agrupar 56">
              <a:extLst>
                <a:ext uri="{FF2B5EF4-FFF2-40B4-BE49-F238E27FC236}">
                  <a16:creationId xmlns:a16="http://schemas.microsoft.com/office/drawing/2014/main" id="{D6740E5D-4743-4FA1-9091-7DC6FA8D00AA}"/>
                </a:ext>
              </a:extLst>
            </p:cNvPr>
            <p:cNvGrpSpPr/>
            <p:nvPr/>
          </p:nvGrpSpPr>
          <p:grpSpPr>
            <a:xfrm>
              <a:off x="-2895599" y="-20016"/>
              <a:ext cx="14816842" cy="7152580"/>
              <a:chOff x="-2895599" y="-20016"/>
              <a:chExt cx="14816842" cy="7152580"/>
            </a:xfrm>
          </p:grpSpPr>
          <p:grpSp>
            <p:nvGrpSpPr>
              <p:cNvPr id="80" name="Agrupar 79">
                <a:extLst>
                  <a:ext uri="{FF2B5EF4-FFF2-40B4-BE49-F238E27FC236}">
                    <a16:creationId xmlns:a16="http://schemas.microsoft.com/office/drawing/2014/main" id="{2C542179-4222-427A-8D4B-5D8BF9C431AE}"/>
                  </a:ext>
                </a:extLst>
              </p:cNvPr>
              <p:cNvGrpSpPr/>
              <p:nvPr/>
            </p:nvGrpSpPr>
            <p:grpSpPr>
              <a:xfrm>
                <a:off x="-2895599" y="-20016"/>
                <a:ext cx="14816842" cy="7152580"/>
                <a:chOff x="-3328091" y="-693785"/>
                <a:chExt cx="14816842" cy="7152580"/>
              </a:xfrm>
            </p:grpSpPr>
            <p:sp>
              <p:nvSpPr>
                <p:cNvPr id="4" name="Retângulo 3">
                  <a:extLst>
                    <a:ext uri="{FF2B5EF4-FFF2-40B4-BE49-F238E27FC236}">
                      <a16:creationId xmlns:a16="http://schemas.microsoft.com/office/drawing/2014/main" id="{4B1743F5-86DF-4DBC-B43E-B302617CE330}"/>
                    </a:ext>
                  </a:extLst>
                </p:cNvPr>
                <p:cNvSpPr/>
                <p:nvPr/>
              </p:nvSpPr>
              <p:spPr>
                <a:xfrm>
                  <a:off x="4298647" y="-517346"/>
                  <a:ext cx="2968282" cy="88626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3200" b="1" dirty="0">
                      <a:solidFill>
                        <a:srgbClr val="C00000"/>
                      </a:solidFill>
                      <a:cs typeface="Times New Roman" panose="02020603050405020304" pitchFamily="18" charset="0"/>
                    </a:rPr>
                    <a:t>Assincronias</a:t>
                  </a:r>
                </a:p>
              </p:txBody>
            </p:sp>
            <p:sp>
              <p:nvSpPr>
                <p:cNvPr id="5" name="Retângulo 4">
                  <a:extLst>
                    <a:ext uri="{FF2B5EF4-FFF2-40B4-BE49-F238E27FC236}">
                      <a16:creationId xmlns:a16="http://schemas.microsoft.com/office/drawing/2014/main" id="{BDFDA595-271C-4BE0-8178-230EC0016918}"/>
                    </a:ext>
                  </a:extLst>
                </p:cNvPr>
                <p:cNvSpPr/>
                <p:nvPr/>
              </p:nvSpPr>
              <p:spPr>
                <a:xfrm>
                  <a:off x="-994439" y="2613471"/>
                  <a:ext cx="1833489" cy="8862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Disparo</a:t>
                  </a:r>
                </a:p>
              </p:txBody>
            </p:sp>
            <p:sp>
              <p:nvSpPr>
                <p:cNvPr id="6" name="Retângulo 5">
                  <a:extLst>
                    <a:ext uri="{FF2B5EF4-FFF2-40B4-BE49-F238E27FC236}">
                      <a16:creationId xmlns:a16="http://schemas.microsoft.com/office/drawing/2014/main" id="{CD7D1253-24D7-4F99-9684-F8CEC0C64563}"/>
                    </a:ext>
                  </a:extLst>
                </p:cNvPr>
                <p:cNvSpPr/>
                <p:nvPr/>
              </p:nvSpPr>
              <p:spPr>
                <a:xfrm>
                  <a:off x="4349741" y="2607980"/>
                  <a:ext cx="1833489" cy="8862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Ciclagem</a:t>
                  </a:r>
                </a:p>
              </p:txBody>
            </p:sp>
            <p:sp>
              <p:nvSpPr>
                <p:cNvPr id="7" name="Retângulo 6">
                  <a:extLst>
                    <a:ext uri="{FF2B5EF4-FFF2-40B4-BE49-F238E27FC236}">
                      <a16:creationId xmlns:a16="http://schemas.microsoft.com/office/drawing/2014/main" id="{76963F8B-C8F0-4C53-826B-ED55760C2B35}"/>
                    </a:ext>
                  </a:extLst>
                </p:cNvPr>
                <p:cNvSpPr/>
                <p:nvPr/>
              </p:nvSpPr>
              <p:spPr>
                <a:xfrm>
                  <a:off x="8109729" y="2607980"/>
                  <a:ext cx="1833489" cy="88626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Times New Roman" panose="02020603050405020304" pitchFamily="18" charset="0"/>
                    </a:rPr>
                    <a:t>Fluxo</a:t>
                  </a:r>
                </a:p>
              </p:txBody>
            </p:sp>
            <p:sp>
              <p:nvSpPr>
                <p:cNvPr id="12" name="Retângulo 11">
                  <a:extLst>
                    <a:ext uri="{FF2B5EF4-FFF2-40B4-BE49-F238E27FC236}">
                      <a16:creationId xmlns:a16="http://schemas.microsoft.com/office/drawing/2014/main" id="{42A15B5A-8DD6-4DE3-9B60-8DC8FF2BFA3B}"/>
                    </a:ext>
                  </a:extLst>
                </p:cNvPr>
                <p:cNvSpPr/>
                <p:nvPr/>
              </p:nvSpPr>
              <p:spPr>
                <a:xfrm>
                  <a:off x="-1668089" y="4270893"/>
                  <a:ext cx="1502718" cy="873326"/>
                </a:xfrm>
                <a:prstGeom prst="rect">
                  <a:avLst/>
                </a:prstGeom>
                <a:solidFill>
                  <a:srgbClr val="FF9E9A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>
                      <a:solidFill>
                        <a:srgbClr val="C00000"/>
                      </a:solidFill>
                      <a:cs typeface="Times New Roman" panose="02020603050405020304" pitchFamily="18" charset="0"/>
                    </a:rPr>
                    <a:t>Duplo</a:t>
                  </a:r>
                </a:p>
                <a:p>
                  <a:pPr algn="ctr"/>
                  <a:r>
                    <a:rPr lang="pt-BR" dirty="0">
                      <a:solidFill>
                        <a:srgbClr val="C00000"/>
                      </a:solidFill>
                      <a:cs typeface="Times New Roman" panose="02020603050405020304" pitchFamily="18" charset="0"/>
                    </a:rPr>
                    <a:t>disparo</a:t>
                  </a:r>
                </a:p>
              </p:txBody>
            </p:sp>
            <p:sp>
              <p:nvSpPr>
                <p:cNvPr id="13" name="Retângulo 12">
                  <a:extLst>
                    <a:ext uri="{FF2B5EF4-FFF2-40B4-BE49-F238E27FC236}">
                      <a16:creationId xmlns:a16="http://schemas.microsoft.com/office/drawing/2014/main" id="{01313591-1A9B-4EE5-9CBB-F36C29BD2766}"/>
                    </a:ext>
                  </a:extLst>
                </p:cNvPr>
                <p:cNvSpPr/>
                <p:nvPr/>
              </p:nvSpPr>
              <p:spPr>
                <a:xfrm>
                  <a:off x="-3234951" y="4270893"/>
                  <a:ext cx="1494638" cy="883435"/>
                </a:xfrm>
                <a:prstGeom prst="rect">
                  <a:avLst/>
                </a:prstGeom>
                <a:solidFill>
                  <a:srgbClr val="FF9E9A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>
                      <a:solidFill>
                        <a:srgbClr val="C00000"/>
                      </a:solidFill>
                      <a:cs typeface="Times New Roman" panose="02020603050405020304" pitchFamily="18" charset="0"/>
                    </a:rPr>
                    <a:t>Disparo reverso</a:t>
                  </a:r>
                </a:p>
              </p:txBody>
            </p:sp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CADEDDB6-F8B6-4854-8D87-D4102B3251B2}"/>
                    </a:ext>
                  </a:extLst>
                </p:cNvPr>
                <p:cNvSpPr/>
                <p:nvPr/>
              </p:nvSpPr>
              <p:spPr>
                <a:xfrm>
                  <a:off x="-97353" y="4273850"/>
                  <a:ext cx="1502718" cy="873756"/>
                </a:xfrm>
                <a:prstGeom prst="rect">
                  <a:avLst/>
                </a:prstGeom>
                <a:solidFill>
                  <a:srgbClr val="FF9E9A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>
                      <a:solidFill>
                        <a:srgbClr val="C00000"/>
                      </a:solidFill>
                      <a:cs typeface="Times New Roman" panose="02020603050405020304" pitchFamily="18" charset="0"/>
                    </a:rPr>
                    <a:t>Esforço</a:t>
                  </a:r>
                </a:p>
                <a:p>
                  <a:pPr algn="ctr"/>
                  <a:r>
                    <a:rPr lang="pt-BR" dirty="0">
                      <a:solidFill>
                        <a:srgbClr val="C00000"/>
                      </a:solidFill>
                      <a:cs typeface="Times New Roman" panose="02020603050405020304" pitchFamily="18" charset="0"/>
                    </a:rPr>
                    <a:t>inefetivo</a:t>
                  </a:r>
                </a:p>
              </p:txBody>
            </p:sp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CCA65B2B-0AAA-48B0-8C98-B3A876FCEB3A}"/>
                    </a:ext>
                  </a:extLst>
                </p:cNvPr>
                <p:cNvSpPr/>
                <p:nvPr/>
              </p:nvSpPr>
              <p:spPr>
                <a:xfrm>
                  <a:off x="1458031" y="4270893"/>
                  <a:ext cx="1633622" cy="876713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>
                      <a:solidFill>
                        <a:schemeClr val="accent2"/>
                      </a:solidFill>
                      <a:cs typeface="Times New Roman" panose="02020603050405020304" pitchFamily="18" charset="0"/>
                    </a:rPr>
                    <a:t>Autodisparo</a:t>
                  </a:r>
                </a:p>
              </p:txBody>
            </p:sp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D6BE2CB6-5AB3-4B0A-91A1-0947215BF656}"/>
                    </a:ext>
                  </a:extLst>
                </p:cNvPr>
                <p:cNvSpPr/>
                <p:nvPr/>
              </p:nvSpPr>
              <p:spPr>
                <a:xfrm>
                  <a:off x="3492632" y="4261345"/>
                  <a:ext cx="1698215" cy="88626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>
                      <a:solidFill>
                        <a:schemeClr val="accent6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Ciclagem tardia</a:t>
                  </a:r>
                </a:p>
              </p:txBody>
            </p:sp>
            <p:sp>
              <p:nvSpPr>
                <p:cNvPr id="19" name="Retângulo 18">
                  <a:extLst>
                    <a:ext uri="{FF2B5EF4-FFF2-40B4-BE49-F238E27FC236}">
                      <a16:creationId xmlns:a16="http://schemas.microsoft.com/office/drawing/2014/main" id="{8E59A668-E326-4A90-8084-F1E0794FF958}"/>
                    </a:ext>
                  </a:extLst>
                </p:cNvPr>
                <p:cNvSpPr/>
                <p:nvPr/>
              </p:nvSpPr>
              <p:spPr>
                <a:xfrm>
                  <a:off x="5257736" y="4261344"/>
                  <a:ext cx="1605337" cy="88626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>
                      <a:solidFill>
                        <a:schemeClr val="accent6">
                          <a:lumMod val="75000"/>
                        </a:schemeClr>
                      </a:solidFill>
                      <a:cs typeface="Times New Roman" panose="02020603050405020304" pitchFamily="18" charset="0"/>
                    </a:rPr>
                    <a:t>Ciclagem precoce</a:t>
                  </a:r>
                </a:p>
              </p:txBody>
            </p:sp>
            <p:sp>
              <p:nvSpPr>
                <p:cNvPr id="21" name="Retângulo 20">
                  <a:extLst>
                    <a:ext uri="{FF2B5EF4-FFF2-40B4-BE49-F238E27FC236}">
                      <a16:creationId xmlns:a16="http://schemas.microsoft.com/office/drawing/2014/main" id="{FFA88139-9E75-43FE-9AA7-4FB8B7A7BC24}"/>
                    </a:ext>
                  </a:extLst>
                </p:cNvPr>
                <p:cNvSpPr/>
                <p:nvPr/>
              </p:nvSpPr>
              <p:spPr>
                <a:xfrm>
                  <a:off x="9036033" y="4275040"/>
                  <a:ext cx="1605338" cy="87928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pt-BR" dirty="0">
                      <a:solidFill>
                        <a:schemeClr val="accent2"/>
                      </a:solidFill>
                      <a:cs typeface="Times New Roman" panose="02020603050405020304" pitchFamily="18" charset="0"/>
                    </a:rPr>
                    <a:t>Fluxo insuficiente</a:t>
                  </a:r>
                </a:p>
                <a:p>
                  <a:pPr algn="ctr"/>
                  <a:endParaRPr lang="pt-BR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Retângulo 77">
                  <a:extLst>
                    <a:ext uri="{FF2B5EF4-FFF2-40B4-BE49-F238E27FC236}">
                      <a16:creationId xmlns:a16="http://schemas.microsoft.com/office/drawing/2014/main" id="{26ED34C8-CF5D-4188-96E5-0759891E8DB6}"/>
                    </a:ext>
                  </a:extLst>
                </p:cNvPr>
                <p:cNvSpPr/>
                <p:nvPr/>
              </p:nvSpPr>
              <p:spPr>
                <a:xfrm>
                  <a:off x="-3328091" y="-693785"/>
                  <a:ext cx="14304024" cy="630052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79" name="CaixaDeTexto 78">
                  <a:extLst>
                    <a:ext uri="{FF2B5EF4-FFF2-40B4-BE49-F238E27FC236}">
                      <a16:creationId xmlns:a16="http://schemas.microsoft.com/office/drawing/2014/main" id="{44F416B1-0974-4594-9037-4605B6E989F3}"/>
                    </a:ext>
                  </a:extLst>
                </p:cNvPr>
                <p:cNvSpPr txBox="1"/>
                <p:nvPr/>
              </p:nvSpPr>
              <p:spPr>
                <a:xfrm>
                  <a:off x="8655099" y="6066024"/>
                  <a:ext cx="2833652" cy="3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pt-BR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Retângulo 39">
                  <a:extLst>
                    <a:ext uri="{FF2B5EF4-FFF2-40B4-BE49-F238E27FC236}">
                      <a16:creationId xmlns:a16="http://schemas.microsoft.com/office/drawing/2014/main" id="{4D530F67-2445-4B2F-8688-2E99DB2EE229}"/>
                    </a:ext>
                  </a:extLst>
                </p:cNvPr>
                <p:cNvSpPr/>
                <p:nvPr/>
              </p:nvSpPr>
              <p:spPr>
                <a:xfrm>
                  <a:off x="7396598" y="4273849"/>
                  <a:ext cx="1585643" cy="88626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pt-BR" dirty="0">
                      <a:solidFill>
                        <a:schemeClr val="accent2"/>
                      </a:solidFill>
                      <a:cs typeface="Times New Roman" panose="02020603050405020304" pitchFamily="18" charset="0"/>
                    </a:rPr>
                    <a:t>Fluxo</a:t>
                  </a:r>
                </a:p>
                <a:p>
                  <a:pPr algn="ctr"/>
                  <a:r>
                    <a:rPr lang="pt-BR" dirty="0">
                      <a:solidFill>
                        <a:schemeClr val="accent2"/>
                      </a:solidFill>
                      <a:cs typeface="Times New Roman" panose="02020603050405020304" pitchFamily="18" charset="0"/>
                    </a:rPr>
                    <a:t>Excessivo</a:t>
                  </a:r>
                </a:p>
                <a:p>
                  <a:pPr algn="ctr"/>
                  <a:endParaRPr lang="pt-BR" dirty="0">
                    <a:solidFill>
                      <a:schemeClr val="accent2"/>
                    </a:solidFill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194799A-5395-4374-A75C-8B388A3EDDA2}"/>
                  </a:ext>
                </a:extLst>
              </p:cNvPr>
              <p:cNvSpPr/>
              <p:nvPr/>
            </p:nvSpPr>
            <p:spPr>
              <a:xfrm>
                <a:off x="1280934" y="1862606"/>
                <a:ext cx="4694506" cy="88626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4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Assincronias de fase </a:t>
                </a:r>
              </a:p>
            </p:txBody>
          </p: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E0364F5B-473E-4A1A-AA87-DD9BBBF774EE}"/>
                  </a:ext>
                </a:extLst>
              </p:cNvPr>
              <p:cNvSpPr/>
              <p:nvPr/>
            </p:nvSpPr>
            <p:spPr>
              <a:xfrm>
                <a:off x="6543681" y="1860107"/>
                <a:ext cx="4694506" cy="886264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4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Assincronias de fluxo</a:t>
                </a:r>
              </a:p>
            </p:txBody>
          </p:sp>
        </p:grpSp>
        <p:cxnSp>
          <p:nvCxnSpPr>
            <p:cNvPr id="56" name="Conector de Seta Reta 55">
              <a:extLst>
                <a:ext uri="{FF2B5EF4-FFF2-40B4-BE49-F238E27FC236}">
                  <a16:creationId xmlns:a16="http://schemas.microsoft.com/office/drawing/2014/main" id="{158125E6-FDCB-4B38-B927-0251D05901A2}"/>
                </a:ext>
              </a:extLst>
            </p:cNvPr>
            <p:cNvCxnSpPr>
              <a:cxnSpLocks/>
            </p:cNvCxnSpPr>
            <p:nvPr/>
          </p:nvCxnSpPr>
          <p:spPr>
            <a:xfrm>
              <a:off x="9392168" y="2772933"/>
              <a:ext cx="0" cy="457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de Seta Reta 61">
              <a:extLst>
                <a:ext uri="{FF2B5EF4-FFF2-40B4-BE49-F238E27FC236}">
                  <a16:creationId xmlns:a16="http://schemas.microsoft.com/office/drawing/2014/main" id="{AEF23537-1098-4826-93E3-F850913BC3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7170" y="1042687"/>
              <a:ext cx="876060" cy="7599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de Seta Reta 66">
              <a:extLst>
                <a:ext uri="{FF2B5EF4-FFF2-40B4-BE49-F238E27FC236}">
                  <a16:creationId xmlns:a16="http://schemas.microsoft.com/office/drawing/2014/main" id="{A7869F6F-DBF5-4FD3-8753-A87857DC88F0}"/>
                </a:ext>
              </a:extLst>
            </p:cNvPr>
            <p:cNvCxnSpPr>
              <a:cxnSpLocks/>
            </p:cNvCxnSpPr>
            <p:nvPr/>
          </p:nvCxnSpPr>
          <p:spPr>
            <a:xfrm>
              <a:off x="7679338" y="1025627"/>
              <a:ext cx="1060296" cy="7566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have Direita 8">
            <a:extLst>
              <a:ext uri="{FF2B5EF4-FFF2-40B4-BE49-F238E27FC236}">
                <a16:creationId xmlns:a16="http://schemas.microsoft.com/office/drawing/2014/main" id="{0E02946E-6ABA-4018-BC40-E0CC6E2E4266}"/>
              </a:ext>
            </a:extLst>
          </p:cNvPr>
          <p:cNvSpPr/>
          <p:nvPr/>
        </p:nvSpPr>
        <p:spPr>
          <a:xfrm rot="16200000">
            <a:off x="2502742" y="2343978"/>
            <a:ext cx="448155" cy="4820552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have Direita 36">
            <a:extLst>
              <a:ext uri="{FF2B5EF4-FFF2-40B4-BE49-F238E27FC236}">
                <a16:creationId xmlns:a16="http://schemas.microsoft.com/office/drawing/2014/main" id="{26464DAE-BDC9-4426-B1AC-4629C376F605}"/>
              </a:ext>
            </a:extLst>
          </p:cNvPr>
          <p:cNvSpPr/>
          <p:nvPr/>
        </p:nvSpPr>
        <p:spPr>
          <a:xfrm rot="16200000">
            <a:off x="7005201" y="3603132"/>
            <a:ext cx="448154" cy="2279367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Chave Direita 41">
            <a:extLst>
              <a:ext uri="{FF2B5EF4-FFF2-40B4-BE49-F238E27FC236}">
                <a16:creationId xmlns:a16="http://schemas.microsoft.com/office/drawing/2014/main" id="{72CF0A5B-1AAB-4DC4-9B1D-4E720F16E02B}"/>
              </a:ext>
            </a:extLst>
          </p:cNvPr>
          <p:cNvSpPr/>
          <p:nvPr/>
        </p:nvSpPr>
        <p:spPr>
          <a:xfrm rot="16200000">
            <a:off x="10227482" y="3626724"/>
            <a:ext cx="448154" cy="2279367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3407053-0642-ACB1-48B5-4BC025AA8EB5}"/>
              </a:ext>
            </a:extLst>
          </p:cNvPr>
          <p:cNvCxnSpPr>
            <a:cxnSpLocks/>
          </p:cNvCxnSpPr>
          <p:nvPr/>
        </p:nvCxnSpPr>
        <p:spPr>
          <a:xfrm>
            <a:off x="5168128" y="3057984"/>
            <a:ext cx="0" cy="237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53F39F6-50F6-08C6-B007-FDA478B23AA5}"/>
              </a:ext>
            </a:extLst>
          </p:cNvPr>
          <p:cNvCxnSpPr/>
          <p:nvPr/>
        </p:nvCxnSpPr>
        <p:spPr>
          <a:xfrm flipH="1">
            <a:off x="2726819" y="3295817"/>
            <a:ext cx="27461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F68D500-84D7-161A-9551-889B40D09DDB}"/>
              </a:ext>
            </a:extLst>
          </p:cNvPr>
          <p:cNvCxnSpPr>
            <a:cxnSpLocks/>
          </p:cNvCxnSpPr>
          <p:nvPr/>
        </p:nvCxnSpPr>
        <p:spPr>
          <a:xfrm flipH="1" flipV="1">
            <a:off x="5472728" y="3295603"/>
            <a:ext cx="1756550" cy="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A9A9A169-5B3B-3841-CDB5-0FF2D698A6D1}"/>
              </a:ext>
            </a:extLst>
          </p:cNvPr>
          <p:cNvCxnSpPr>
            <a:cxnSpLocks/>
          </p:cNvCxnSpPr>
          <p:nvPr/>
        </p:nvCxnSpPr>
        <p:spPr>
          <a:xfrm>
            <a:off x="7238523" y="3295603"/>
            <a:ext cx="0" cy="2152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68ECC0D8-23C5-DE0B-6FE7-57653A817504}"/>
              </a:ext>
            </a:extLst>
          </p:cNvPr>
          <p:cNvCxnSpPr>
            <a:cxnSpLocks/>
          </p:cNvCxnSpPr>
          <p:nvPr/>
        </p:nvCxnSpPr>
        <p:spPr>
          <a:xfrm>
            <a:off x="2726819" y="3299857"/>
            <a:ext cx="0" cy="2152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paço Reservado para Rodapé 3">
            <a:extLst>
              <a:ext uri="{FF2B5EF4-FFF2-40B4-BE49-F238E27FC236}">
                <a16:creationId xmlns:a16="http://schemas.microsoft.com/office/drawing/2014/main" id="{7EC4A5A8-40BB-B63A-FB3F-D0C26E7B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 dirty="0"/>
              <a:t>www.xlung.net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545DC4BE-A46C-E3EC-054C-8D121767F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5D2AF36-AEC7-80F1-A802-928321A6CB4E}"/>
              </a:ext>
            </a:extLst>
          </p:cNvPr>
          <p:cNvSpPr/>
          <p:nvPr/>
        </p:nvSpPr>
        <p:spPr>
          <a:xfrm>
            <a:off x="313183" y="1309513"/>
            <a:ext cx="567143" cy="448157"/>
          </a:xfrm>
          <a:prstGeom prst="rect">
            <a:avLst/>
          </a:prstGeom>
          <a:solidFill>
            <a:srgbClr val="FF9E9A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EA7AD39-0160-7468-477C-6BE0218A9A38}"/>
              </a:ext>
            </a:extLst>
          </p:cNvPr>
          <p:cNvSpPr/>
          <p:nvPr/>
        </p:nvSpPr>
        <p:spPr>
          <a:xfrm>
            <a:off x="313183" y="2510984"/>
            <a:ext cx="565591" cy="448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14BF4F9-28D0-EE3D-550E-22D283CB454A}"/>
              </a:ext>
            </a:extLst>
          </p:cNvPr>
          <p:cNvSpPr/>
          <p:nvPr/>
        </p:nvSpPr>
        <p:spPr>
          <a:xfrm>
            <a:off x="313183" y="1914518"/>
            <a:ext cx="567143" cy="4481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20DE7F6-204E-3C11-C524-325DD5FD6FEB}"/>
              </a:ext>
            </a:extLst>
          </p:cNvPr>
          <p:cNvSpPr txBox="1"/>
          <p:nvPr/>
        </p:nvSpPr>
        <p:spPr>
          <a:xfrm>
            <a:off x="235630" y="876477"/>
            <a:ext cx="33798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Risco potencial de dano pulmonar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A5EB4BC-FB40-5F51-EC3F-0A3D4ABD35FD}"/>
              </a:ext>
            </a:extLst>
          </p:cNvPr>
          <p:cNvSpPr txBox="1"/>
          <p:nvPr/>
        </p:nvSpPr>
        <p:spPr>
          <a:xfrm>
            <a:off x="883520" y="1354759"/>
            <a:ext cx="56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F908203-6F11-E773-8C24-8D970DC7D56F}"/>
              </a:ext>
            </a:extLst>
          </p:cNvPr>
          <p:cNvSpPr txBox="1"/>
          <p:nvPr/>
        </p:nvSpPr>
        <p:spPr>
          <a:xfrm>
            <a:off x="859303" y="1966485"/>
            <a:ext cx="117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Moderado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D8AA95A-94A7-0824-8D43-449C0F281054}"/>
              </a:ext>
            </a:extLst>
          </p:cNvPr>
          <p:cNvSpPr txBox="1"/>
          <p:nvPr/>
        </p:nvSpPr>
        <p:spPr>
          <a:xfrm>
            <a:off x="859303" y="2531023"/>
            <a:ext cx="68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Baixo</a:t>
            </a:r>
          </a:p>
        </p:txBody>
      </p:sp>
    </p:spTree>
    <p:extLst>
      <p:ext uri="{BB962C8B-B14F-4D97-AF65-F5344CB8AC3E}">
        <p14:creationId xmlns:p14="http://schemas.microsoft.com/office/powerpoint/2010/main" val="100885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955FD6-0B3C-435C-BE51-50BAE3E6E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23" t="53498" r="51308" b="14444"/>
          <a:stretch/>
        </p:blipFill>
        <p:spPr>
          <a:xfrm>
            <a:off x="1845732" y="1613647"/>
            <a:ext cx="8512999" cy="44773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4D5B8A2-A3EF-7BDA-74B0-141E494D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85000"/>
                  </a:schemeClr>
                </a:solidFill>
              </a:rPr>
              <a:t>Esforço Inefetivo</a:t>
            </a:r>
          </a:p>
        </p:txBody>
      </p:sp>
      <p:sp>
        <p:nvSpPr>
          <p:cNvPr id="6" name="Espaço Reservado para Rodapé 3">
            <a:extLst>
              <a:ext uri="{FF2B5EF4-FFF2-40B4-BE49-F238E27FC236}">
                <a16:creationId xmlns:a16="http://schemas.microsoft.com/office/drawing/2014/main" id="{9E8F585D-41CE-C93B-BA92-52B7F4A9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E4B57C-0067-7533-07ED-F0EE4F5D4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7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3529F00A-AD85-D104-9C38-EDA5AFB80011}"/>
              </a:ext>
            </a:extLst>
          </p:cNvPr>
          <p:cNvGrpSpPr/>
          <p:nvPr/>
        </p:nvGrpSpPr>
        <p:grpSpPr>
          <a:xfrm>
            <a:off x="1845734" y="1558045"/>
            <a:ext cx="8500534" cy="4532982"/>
            <a:chOff x="1246557" y="1192330"/>
            <a:chExt cx="9360483" cy="5118421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6E10612-53E6-83ED-68AF-D517B96BA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39" t="55693" r="51378" b="9214"/>
            <a:stretch/>
          </p:blipFill>
          <p:spPr>
            <a:xfrm>
              <a:off x="1246557" y="1192330"/>
              <a:ext cx="9360483" cy="5118421"/>
            </a:xfrm>
            <a:prstGeom prst="rect">
              <a:avLst/>
            </a:prstGeom>
          </p:spPr>
        </p:pic>
        <p:cxnSp>
          <p:nvCxnSpPr>
            <p:cNvPr id="11" name="Conector reto 9">
              <a:extLst>
                <a:ext uri="{FF2B5EF4-FFF2-40B4-BE49-F238E27FC236}">
                  <a16:creationId xmlns:a16="http://schemas.microsoft.com/office/drawing/2014/main" id="{38243CC2-B77C-45D8-6459-1987819469C2}"/>
                </a:ext>
              </a:extLst>
            </p:cNvPr>
            <p:cNvCxnSpPr>
              <a:cxnSpLocks/>
            </p:cNvCxnSpPr>
            <p:nvPr/>
          </p:nvCxnSpPr>
          <p:spPr>
            <a:xfrm>
              <a:off x="2252231" y="5680979"/>
              <a:ext cx="778242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4F5F7D93-5507-BF3D-A311-DD6A76E5540C}"/>
                </a:ext>
              </a:extLst>
            </p:cNvPr>
            <p:cNvGrpSpPr/>
            <p:nvPr/>
          </p:nvGrpSpPr>
          <p:grpSpPr>
            <a:xfrm>
              <a:off x="2477216" y="3353959"/>
              <a:ext cx="1876668" cy="1309388"/>
              <a:chOff x="3281797" y="3429000"/>
              <a:chExt cx="1876668" cy="1309388"/>
            </a:xfrm>
          </p:grpSpPr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9F6F7F44-8356-0B2E-5A8B-5CF4124514ED}"/>
                  </a:ext>
                </a:extLst>
              </p:cNvPr>
              <p:cNvSpPr txBox="1"/>
              <p:nvPr/>
            </p:nvSpPr>
            <p:spPr>
              <a:xfrm>
                <a:off x="3281797" y="3730562"/>
                <a:ext cx="1876668" cy="1007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3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variações de </a:t>
                </a:r>
              </a:p>
              <a:p>
                <a:pPr algn="ctr"/>
                <a:r>
                  <a:rPr lang="pt-BR" sz="13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pressão intratorácica </a:t>
                </a:r>
              </a:p>
              <a:p>
                <a:pPr algn="ctr"/>
                <a:r>
                  <a:rPr lang="pt-BR" sz="13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pelos batimentos cardíacos</a:t>
                </a:r>
                <a:endParaRPr lang="pt-BR" sz="13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0" name="Conector de Seta Reta 39">
                <a:extLst>
                  <a:ext uri="{FF2B5EF4-FFF2-40B4-BE49-F238E27FC236}">
                    <a16:creationId xmlns:a16="http://schemas.microsoft.com/office/drawing/2014/main" id="{8F336B6D-2F7B-CD07-0292-EBB7B35ED4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5846" y="3453528"/>
                <a:ext cx="0" cy="19352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de Seta Reta 40">
                <a:extLst>
                  <a:ext uri="{FF2B5EF4-FFF2-40B4-BE49-F238E27FC236}">
                    <a16:creationId xmlns:a16="http://schemas.microsoft.com/office/drawing/2014/main" id="{FD02CE80-403A-C2A7-15EF-AEEF628F8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4152" y="3429000"/>
                <a:ext cx="0" cy="22508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3147F209-95D0-FDD8-2514-B3108B562199}"/>
                </a:ext>
              </a:extLst>
            </p:cNvPr>
            <p:cNvGrpSpPr/>
            <p:nvPr/>
          </p:nvGrpSpPr>
          <p:grpSpPr>
            <a:xfrm>
              <a:off x="8367761" y="5443984"/>
              <a:ext cx="1666897" cy="307777"/>
              <a:chOff x="8053850" y="4077151"/>
              <a:chExt cx="1271994" cy="307777"/>
            </a:xfrm>
          </p:grpSpPr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670C3FDC-01CA-2310-7D02-CCF52FF52320}"/>
                  </a:ext>
                </a:extLst>
              </p:cNvPr>
              <p:cNvSpPr txBox="1"/>
              <p:nvPr/>
            </p:nvSpPr>
            <p:spPr>
              <a:xfrm flipH="1">
                <a:off x="8164275" y="4077151"/>
                <a:ext cx="11615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solidFill>
                      <a:schemeClr val="bg1"/>
                    </a:solidFill>
                  </a:rPr>
                  <a:t> Pmus (cmH2O)</a:t>
                </a:r>
              </a:p>
            </p:txBody>
          </p:sp>
          <p:cxnSp>
            <p:nvCxnSpPr>
              <p:cNvPr id="38" name="Conector reto 17">
                <a:extLst>
                  <a:ext uri="{FF2B5EF4-FFF2-40B4-BE49-F238E27FC236}">
                    <a16:creationId xmlns:a16="http://schemas.microsoft.com/office/drawing/2014/main" id="{666A7A28-98DD-724F-D7B4-B1CF6B28FC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3850" y="4215651"/>
                <a:ext cx="11042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B0309721-1D9D-1BD6-CE26-C17B4B33C609}"/>
                </a:ext>
              </a:extLst>
            </p:cNvPr>
            <p:cNvSpPr txBox="1"/>
            <p:nvPr/>
          </p:nvSpPr>
          <p:spPr>
            <a:xfrm>
              <a:off x="4695885" y="4074192"/>
              <a:ext cx="1609162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300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Sensibilidade</a:t>
              </a:r>
            </a:p>
            <a:p>
              <a:pPr algn="ctr"/>
              <a:r>
                <a:rPr lang="pt-BR" sz="1300" dirty="0">
                  <a:solidFill>
                    <a:srgbClr val="00B0F0"/>
                  </a:solidFill>
                  <a:latin typeface="Times New Roman" panose="02020603050405020304" pitchFamily="18" charset="0"/>
                </a:rPr>
                <a:t>Pressão  |    Fluxo</a:t>
              </a:r>
              <a:endParaRPr lang="pt-BR" sz="1300" dirty="0">
                <a:solidFill>
                  <a:srgbClr val="00B0F0"/>
                </a:solidFill>
              </a:endParaRP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20C8DE43-9F59-EE2F-7EF7-BEAF0A449629}"/>
                </a:ext>
              </a:extLst>
            </p:cNvPr>
            <p:cNvSpPr txBox="1"/>
            <p:nvPr/>
          </p:nvSpPr>
          <p:spPr>
            <a:xfrm>
              <a:off x="6356348" y="4209983"/>
              <a:ext cx="5940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*</a:t>
              </a:r>
              <a:endParaRPr lang="pt-BR" sz="2800" dirty="0">
                <a:solidFill>
                  <a:srgbClr val="00B0F0"/>
                </a:solidFill>
              </a:endParaRP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03E5B21A-2FCE-B66E-A5FD-7C86A3D793C5}"/>
                </a:ext>
              </a:extLst>
            </p:cNvPr>
            <p:cNvSpPr txBox="1"/>
            <p:nvPr/>
          </p:nvSpPr>
          <p:spPr>
            <a:xfrm>
              <a:off x="6950436" y="4209983"/>
              <a:ext cx="5940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*</a:t>
              </a:r>
              <a:endParaRPr lang="pt-BR" sz="2800" dirty="0">
                <a:solidFill>
                  <a:srgbClr val="00B0F0"/>
                </a:solidFill>
              </a:endParaRP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14683B7D-8B6A-132D-25F9-781F5A672DD7}"/>
                </a:ext>
              </a:extLst>
            </p:cNvPr>
            <p:cNvSpPr txBox="1"/>
            <p:nvPr/>
          </p:nvSpPr>
          <p:spPr>
            <a:xfrm>
              <a:off x="7533146" y="4190408"/>
              <a:ext cx="5940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*</a:t>
              </a:r>
              <a:endParaRPr lang="pt-BR" sz="2800" dirty="0">
                <a:solidFill>
                  <a:srgbClr val="00B0F0"/>
                </a:solidFill>
              </a:endParaRPr>
            </a:p>
          </p:txBody>
        </p:sp>
      </p:grpSp>
      <p:sp>
        <p:nvSpPr>
          <p:cNvPr id="4" name="Título 1">
            <a:extLst>
              <a:ext uri="{FF2B5EF4-FFF2-40B4-BE49-F238E27FC236}">
                <a16:creationId xmlns:a16="http://schemas.microsoft.com/office/drawing/2014/main" id="{24D5B8A2-A3EF-7BDA-74B0-141E494D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85000"/>
                  </a:schemeClr>
                </a:solidFill>
              </a:rPr>
              <a:t>Autodisparo</a:t>
            </a:r>
          </a:p>
        </p:txBody>
      </p:sp>
      <p:sp>
        <p:nvSpPr>
          <p:cNvPr id="42" name="Espaço Reservado para Rodapé 3">
            <a:extLst>
              <a:ext uri="{FF2B5EF4-FFF2-40B4-BE49-F238E27FC236}">
                <a16:creationId xmlns:a16="http://schemas.microsoft.com/office/drawing/2014/main" id="{D8709452-0CFC-1F52-F2A0-FD95838D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DFBBDC74-4600-03DA-6BB6-262770E0D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1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4D5B8A2-A3EF-7BDA-74B0-141E494D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85000"/>
                  </a:schemeClr>
                </a:solidFill>
              </a:rPr>
              <a:t>Autodisparo devido a vazamento</a:t>
            </a:r>
          </a:p>
        </p:txBody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8AE4E84B-D579-451C-6EEF-E0F108D7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663550-DBA7-A998-0559-A211EB74A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4B75DE76-A26F-7BAD-2C93-3CD51685BE70}"/>
              </a:ext>
            </a:extLst>
          </p:cNvPr>
          <p:cNvGrpSpPr/>
          <p:nvPr/>
        </p:nvGrpSpPr>
        <p:grpSpPr>
          <a:xfrm>
            <a:off x="3447154" y="1476686"/>
            <a:ext cx="5297692" cy="4814182"/>
            <a:chOff x="3447154" y="1325563"/>
            <a:chExt cx="5297692" cy="481418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56B5548-F47F-9AB5-594C-7849ACFB6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25009" r="53852" b="44001"/>
            <a:stretch/>
          </p:blipFill>
          <p:spPr>
            <a:xfrm>
              <a:off x="3447154" y="1325563"/>
              <a:ext cx="5297692" cy="481418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0428BAB-1469-BBE7-21A9-A123EEFB707F}"/>
                </a:ext>
              </a:extLst>
            </p:cNvPr>
            <p:cNvSpPr txBox="1"/>
            <p:nvPr/>
          </p:nvSpPr>
          <p:spPr>
            <a:xfrm>
              <a:off x="3833884" y="3393023"/>
              <a:ext cx="1981371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3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Vazamento</a:t>
              </a:r>
              <a:endParaRPr lang="pt-BR" sz="13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07DAA441-6B01-D57E-8DEC-989BF349FE8D}"/>
                </a:ext>
              </a:extLst>
            </p:cNvPr>
            <p:cNvCxnSpPr>
              <a:cxnSpLocks/>
            </p:cNvCxnSpPr>
            <p:nvPr/>
          </p:nvCxnSpPr>
          <p:spPr>
            <a:xfrm>
              <a:off x="4756697" y="2884404"/>
              <a:ext cx="0" cy="23653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10">
              <a:extLst>
                <a:ext uri="{FF2B5EF4-FFF2-40B4-BE49-F238E27FC236}">
                  <a16:creationId xmlns:a16="http://schemas.microsoft.com/office/drawing/2014/main" id="{CD1E249C-BB0F-2F59-10B9-73E6808A249E}"/>
                </a:ext>
              </a:extLst>
            </p:cNvPr>
            <p:cNvCxnSpPr>
              <a:cxnSpLocks/>
            </p:cNvCxnSpPr>
            <p:nvPr/>
          </p:nvCxnSpPr>
          <p:spPr>
            <a:xfrm>
              <a:off x="5252802" y="2853924"/>
              <a:ext cx="0" cy="23653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450B6FB3-509D-3969-5282-2AA3F39AD0F8}"/>
                </a:ext>
              </a:extLst>
            </p:cNvPr>
            <p:cNvCxnSpPr>
              <a:cxnSpLocks/>
            </p:cNvCxnSpPr>
            <p:nvPr/>
          </p:nvCxnSpPr>
          <p:spPr>
            <a:xfrm>
              <a:off x="5695753" y="2838684"/>
              <a:ext cx="0" cy="23653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6D880775-89EF-79B8-99E9-E02B22B83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94" t="41421" r="61650" b="56618"/>
            <a:stretch/>
          </p:blipFill>
          <p:spPr>
            <a:xfrm>
              <a:off x="5982787" y="3608344"/>
              <a:ext cx="943878" cy="44953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7B99B67-510D-BED3-BC4C-1A41B60764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94" t="41421" r="61650" b="56618"/>
            <a:stretch/>
          </p:blipFill>
          <p:spPr>
            <a:xfrm>
              <a:off x="4716439" y="3783966"/>
              <a:ext cx="668758" cy="29238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B8A6FAE8-7C10-468E-4E62-18833C0323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4" t="26571" r="60356" b="71906"/>
            <a:stretch/>
          </p:blipFill>
          <p:spPr>
            <a:xfrm>
              <a:off x="4741457" y="1335715"/>
              <a:ext cx="2971798" cy="236537"/>
            </a:xfrm>
            <a:prstGeom prst="rect">
              <a:avLst/>
            </a:prstGeom>
            <a:ln w="2857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4688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C6DC749-C071-D5BD-7415-53AF2C774E2B}"/>
              </a:ext>
            </a:extLst>
          </p:cNvPr>
          <p:cNvPicPr/>
          <p:nvPr/>
        </p:nvPicPr>
        <p:blipFill rotWithShape="1">
          <a:blip r:embed="rId3"/>
          <a:srcRect l="14585" t="53781" r="51287" b="14162"/>
          <a:stretch/>
        </p:blipFill>
        <p:spPr bwMode="auto">
          <a:xfrm>
            <a:off x="1845733" y="1590886"/>
            <a:ext cx="8500534" cy="4500140"/>
          </a:xfrm>
          <a:prstGeom prst="rect">
            <a:avLst/>
          </a:prstGeom>
          <a:ln w="285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4D5B8A2-A3EF-7BDA-74B0-141E494D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85000"/>
                  </a:schemeClr>
                </a:solidFill>
              </a:rPr>
              <a:t>Duplo disparo</a:t>
            </a:r>
          </a:p>
        </p:txBody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A8223E7-4057-7694-6E01-F803AC86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CAEA9B5-D4BB-9DE1-7646-CEE3C09F6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6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2CDCBAB-2CD3-95E3-CCD4-BBA01FF6718A}"/>
              </a:ext>
            </a:extLst>
          </p:cNvPr>
          <p:cNvPicPr/>
          <p:nvPr/>
        </p:nvPicPr>
        <p:blipFill rotWithShape="1">
          <a:blip r:embed="rId3"/>
          <a:srcRect l="14314" t="53487" r="51190" b="14277"/>
          <a:stretch/>
        </p:blipFill>
        <p:spPr bwMode="auto">
          <a:xfrm>
            <a:off x="1869141" y="1600200"/>
            <a:ext cx="8458200" cy="4437529"/>
          </a:xfrm>
          <a:prstGeom prst="rect">
            <a:avLst/>
          </a:prstGeom>
          <a:ln w="285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4D5B8A2-A3EF-7BDA-74B0-141E494D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85000"/>
                  </a:schemeClr>
                </a:solidFill>
              </a:rPr>
              <a:t>Disparo reverso</a:t>
            </a:r>
          </a:p>
        </p:txBody>
      </p:sp>
      <p:sp>
        <p:nvSpPr>
          <p:cNvPr id="8" name="Espaço Reservado para Rodapé 3">
            <a:extLst>
              <a:ext uri="{FF2B5EF4-FFF2-40B4-BE49-F238E27FC236}">
                <a16:creationId xmlns:a16="http://schemas.microsoft.com/office/drawing/2014/main" id="{2244DD6A-AF63-C1C6-6855-C9CA5629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2D7C2CF-B62F-0BDC-0328-8880688B4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7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6A6D65-AE65-F3F1-4A38-0B8B32BF59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08" t="53540" r="51308" b="14034"/>
          <a:stretch/>
        </p:blipFill>
        <p:spPr>
          <a:xfrm>
            <a:off x="1845732" y="1607533"/>
            <a:ext cx="8500536" cy="4506995"/>
          </a:xfrm>
          <a:prstGeom prst="rect">
            <a:avLst/>
          </a:prstGeom>
          <a:ln w="28575"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4D5B8A2-A3EF-7BDA-74B0-141E494D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85000"/>
                  </a:schemeClr>
                </a:solidFill>
              </a:rPr>
              <a:t>Ciclagem precoce</a:t>
            </a:r>
          </a:p>
        </p:txBody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C535C56E-6EAC-6829-9F9C-4EDACDF6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C95401B-C65F-8E2F-2DD7-A45E0A2E2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5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BE55750-68AD-A624-2810-D2D39280A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9" t="53335" r="51077" b="14444"/>
          <a:stretch/>
        </p:blipFill>
        <p:spPr>
          <a:xfrm>
            <a:off x="1845732" y="1607534"/>
            <a:ext cx="8510069" cy="4483493"/>
          </a:xfrm>
          <a:prstGeom prst="rect">
            <a:avLst/>
          </a:prstGeom>
          <a:ln w="28575"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4D5B8A2-A3EF-7BDA-74B0-141E494D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85000"/>
                  </a:schemeClr>
                </a:solidFill>
              </a:rPr>
              <a:t>Ciclagem tardia</a:t>
            </a:r>
          </a:p>
        </p:txBody>
      </p:sp>
      <p:sp>
        <p:nvSpPr>
          <p:cNvPr id="8" name="Espaço Reservado para Rodapé 3">
            <a:extLst>
              <a:ext uri="{FF2B5EF4-FFF2-40B4-BE49-F238E27FC236}">
                <a16:creationId xmlns:a16="http://schemas.microsoft.com/office/drawing/2014/main" id="{C9E46FA0-D323-5717-0D52-07E559EF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0728"/>
            <a:ext cx="4114800" cy="365125"/>
          </a:xfrm>
        </p:spPr>
        <p:txBody>
          <a:bodyPr/>
          <a:lstStyle/>
          <a:p>
            <a:r>
              <a:rPr lang="pt-BR"/>
              <a:t>www.xlung.net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7E067F6-9E58-4E7B-21B9-1330358B0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6441991"/>
            <a:ext cx="863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14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6464</TotalTime>
  <Words>1712</Words>
  <Application>Microsoft Office PowerPoint</Application>
  <PresentationFormat>Widescreen</PresentationFormat>
  <Paragraphs>239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colaboratelight</vt:lpstr>
      <vt:lpstr>Times New Roman</vt:lpstr>
      <vt:lpstr>Tema do Office</vt:lpstr>
      <vt:lpstr>Apresentação do PowerPoint</vt:lpstr>
      <vt:lpstr>Apresentação do PowerPoint</vt:lpstr>
      <vt:lpstr>Esforço Inefetivo</vt:lpstr>
      <vt:lpstr>Autodisparo</vt:lpstr>
      <vt:lpstr>Autodisparo devido a vazamento</vt:lpstr>
      <vt:lpstr>Duplo disparo</vt:lpstr>
      <vt:lpstr>Disparo reverso</vt:lpstr>
      <vt:lpstr>Ciclagem precoce</vt:lpstr>
      <vt:lpstr>Ciclagem tardia</vt:lpstr>
      <vt:lpstr>Ciclagem tardia com overshoot de saída</vt:lpstr>
      <vt:lpstr>Fluxo insuficiente</vt:lpstr>
      <vt:lpstr>Fluxo excessivo</vt:lpstr>
      <vt:lpstr>Apresentação do PowerPoint</vt:lpstr>
      <vt:lpstr>Apresentação do PowerPoint</vt:lpstr>
      <vt:lpstr>Assincronias de Disparo</vt:lpstr>
      <vt:lpstr> Assincronias de Ciclagem                Assincronias de Fluxo</vt:lpstr>
      <vt:lpstr>Recomendações para avaliação da assincronia paciente x ventilador através das curvas do ventilador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renatavasconcelos23@gmail.com</dc:creator>
  <cp:lastModifiedBy>renatavasconcelos23@gmail.com</cp:lastModifiedBy>
  <cp:revision>208</cp:revision>
  <dcterms:created xsi:type="dcterms:W3CDTF">2022-08-11T16:13:42Z</dcterms:created>
  <dcterms:modified xsi:type="dcterms:W3CDTF">2022-09-30T12:33:34Z</dcterms:modified>
</cp:coreProperties>
</file>