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sldIdLst>
    <p:sldId id="358" r:id="rId2"/>
    <p:sldId id="279" r:id="rId3"/>
    <p:sldId id="357" r:id="rId4"/>
    <p:sldId id="350" r:id="rId5"/>
    <p:sldId id="363" r:id="rId6"/>
    <p:sldId id="347" r:id="rId7"/>
    <p:sldId id="348" r:id="rId8"/>
    <p:sldId id="352" r:id="rId9"/>
    <p:sldId id="351" r:id="rId10"/>
    <p:sldId id="354" r:id="rId11"/>
    <p:sldId id="353" r:id="rId12"/>
    <p:sldId id="364" r:id="rId13"/>
    <p:sldId id="367" r:id="rId14"/>
    <p:sldId id="368" r:id="rId15"/>
    <p:sldId id="359" r:id="rId16"/>
    <p:sldId id="356" r:id="rId17"/>
    <p:sldId id="369"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DE1"/>
    <a:srgbClr val="FF9E9A"/>
    <a:srgbClr val="41A1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2" autoAdjust="0"/>
    <p:restoredTop sz="81690"/>
  </p:normalViewPr>
  <p:slideViewPr>
    <p:cSldViewPr snapToGrid="0">
      <p:cViewPr varScale="1">
        <p:scale>
          <a:sx n="100" d="100"/>
          <a:sy n="100" d="100"/>
        </p:scale>
        <p:origin x="904" y="16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A5EE0-C4B7-0242-8099-FAF8232889F7}" type="datetimeFigureOut">
              <a:rPr lang="pt-BR" smtClean="0"/>
              <a:t>01/11/2022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4F173-5864-0D4C-95BA-3B11514ABE56}" type="slidenum">
              <a:rPr lang="pt-BR" smtClean="0"/>
              <a:t>‹nº›</a:t>
            </a:fld>
            <a:endParaRPr lang="pt-BR"/>
          </a:p>
        </p:txBody>
      </p:sp>
    </p:spTree>
    <p:extLst>
      <p:ext uri="{BB962C8B-B14F-4D97-AF65-F5344CB8AC3E}">
        <p14:creationId xmlns:p14="http://schemas.microsoft.com/office/powerpoint/2010/main" val="236091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07000"/>
              </a:lnSpc>
              <a:spcAft>
                <a:spcPts val="800"/>
              </a:spcAft>
            </a:pPr>
            <a:r>
              <a:rPr lang="pt-BR" sz="1800" dirty="0">
                <a:effectLst/>
                <a:latin typeface="Times New Roman" panose="02020603050405020304" pitchFamily="18" charset="0"/>
                <a:ea typeface="Times New Roman" panose="02020603050405020304" pitchFamily="18" charset="0"/>
              </a:rPr>
              <a:t>Figure 1: </a:t>
            </a:r>
            <a:r>
              <a:rPr lang="pt-BR" sz="1800" dirty="0" err="1">
                <a:effectLst/>
                <a:latin typeface="Times New Roman" panose="02020603050405020304" pitchFamily="18" charset="0"/>
                <a:ea typeface="Times New Roman" panose="02020603050405020304" pitchFamily="18" charset="0"/>
              </a:rPr>
              <a:t>Patient-ventilator</a:t>
            </a:r>
            <a:r>
              <a:rPr lang="pt-BR" sz="1800" dirty="0">
                <a:effectLst/>
                <a:latin typeface="Times New Roman" panose="02020603050405020304" pitchFamily="18" charset="0"/>
                <a:ea typeface="Times New Roman" panose="02020603050405020304" pitchFamily="18" charset="0"/>
              </a:rPr>
              <a:t> asynchrony, </a:t>
            </a:r>
            <a:r>
              <a:rPr lang="pt-BR" sz="1800" dirty="0" err="1">
                <a:effectLst/>
                <a:latin typeface="Times New Roman" panose="02020603050405020304" pitchFamily="18" charset="0"/>
                <a:ea typeface="Times New Roman" panose="02020603050405020304" pitchFamily="18" charset="0"/>
              </a:rPr>
              <a:t>determining</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factors</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clinical</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and</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physiological</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effects</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and</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associated</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outcomes</a:t>
            </a:r>
            <a:r>
              <a:rPr lang="pt-BR" sz="1800" dirty="0">
                <a:effectLst/>
                <a:latin typeface="Times New Roman" panose="02020603050405020304" pitchFamily="18" charset="0"/>
                <a:ea typeface="Times New Roman" panose="02020603050405020304" pitchFamily="18" charset="0"/>
              </a:rPr>
              <a:t>. VILI: </a:t>
            </a:r>
            <a:r>
              <a:rPr lang="pt-BR" sz="1800" dirty="0" err="1">
                <a:effectLst/>
                <a:latin typeface="Times New Roman" panose="02020603050405020304" pitchFamily="18" charset="0"/>
                <a:ea typeface="Times New Roman" panose="02020603050405020304" pitchFamily="18" charset="0"/>
              </a:rPr>
              <a:t>ventilator-induced</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lung</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injury</a:t>
            </a:r>
            <a:r>
              <a:rPr lang="pt-BR" sz="1800" dirty="0">
                <a:effectLst/>
                <a:latin typeface="Times New Roman" panose="02020603050405020304" pitchFamily="18" charset="0"/>
                <a:ea typeface="Times New Roman" panose="02020603050405020304" pitchFamily="18" charset="0"/>
              </a:rPr>
              <a:t>, VO</a:t>
            </a:r>
            <a:r>
              <a:rPr lang="pt-BR" sz="1800" baseline="-25000" dirty="0">
                <a:effectLst/>
                <a:latin typeface="Times New Roman" panose="02020603050405020304" pitchFamily="18" charset="0"/>
                <a:ea typeface="Times New Roman" panose="02020603050405020304" pitchFamily="18" charset="0"/>
              </a:rPr>
              <a:t>2</a:t>
            </a:r>
            <a:r>
              <a:rPr lang="pt-BR" sz="1800" dirty="0">
                <a:effectLst/>
                <a:latin typeface="Times New Roman" panose="02020603050405020304" pitchFamily="18" charset="0"/>
                <a:ea typeface="Times New Roman" panose="02020603050405020304" pitchFamily="18" charset="0"/>
              </a:rPr>
              <a:t>: volume </a:t>
            </a:r>
            <a:r>
              <a:rPr lang="pt-BR" sz="1800" dirty="0" err="1">
                <a:effectLst/>
                <a:latin typeface="Times New Roman" panose="02020603050405020304" pitchFamily="18" charset="0"/>
                <a:ea typeface="Times New Roman" panose="02020603050405020304" pitchFamily="18" charset="0"/>
              </a:rPr>
              <a:t>of</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oxygen</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consumed</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by</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the</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tissues</a:t>
            </a:r>
            <a:r>
              <a:rPr lang="pt-BR" sz="1800" dirty="0">
                <a:effectLst/>
                <a:latin typeface="Times New Roman" panose="02020603050405020304" pitchFamily="18" charset="0"/>
                <a:ea typeface="Times New Roman" panose="02020603050405020304" pitchFamily="18" charset="0"/>
              </a:rPr>
              <a:t>, NMB: neuromuscular </a:t>
            </a:r>
            <a:r>
              <a:rPr lang="pt-BR" sz="1800" dirty="0" err="1">
                <a:effectLst/>
                <a:latin typeface="Times New Roman" panose="02020603050405020304" pitchFamily="18" charset="0"/>
                <a:ea typeface="Times New Roman" panose="02020603050405020304" pitchFamily="18" charset="0"/>
              </a:rPr>
              <a:t>blockade</a:t>
            </a:r>
            <a:r>
              <a:rPr lang="pt-BR" sz="1800" dirty="0">
                <a:effectLst/>
                <a:latin typeface="Times New Roman" panose="02020603050405020304" pitchFamily="18" charset="0"/>
                <a:ea typeface="Times New Roman" panose="02020603050405020304" pitchFamily="18" charset="0"/>
              </a:rPr>
              <a:t>, MV: </a:t>
            </a:r>
            <a:r>
              <a:rPr lang="pt-BR" sz="1800" dirty="0" err="1">
                <a:effectLst/>
                <a:latin typeface="Times New Roman" panose="02020603050405020304" pitchFamily="18" charset="0"/>
                <a:ea typeface="Times New Roman" panose="02020603050405020304" pitchFamily="18" charset="0"/>
              </a:rPr>
              <a:t>mechanical</a:t>
            </a:r>
            <a:r>
              <a:rPr lang="pt-BR" sz="1800" dirty="0">
                <a:effectLst/>
                <a:latin typeface="Times New Roman" panose="02020603050405020304" pitchFamily="18" charset="0"/>
                <a:ea typeface="Times New Roman" panose="02020603050405020304" pitchFamily="18" charset="0"/>
              </a:rPr>
              <a:t> </a:t>
            </a:r>
            <a:r>
              <a:rPr lang="pt-BR" sz="1800" dirty="0" err="1">
                <a:effectLst/>
                <a:latin typeface="Times New Roman" panose="02020603050405020304" pitchFamily="18" charset="0"/>
                <a:ea typeface="Times New Roman" panose="02020603050405020304" pitchFamily="18" charset="0"/>
              </a:rPr>
              <a:t>ventilation</a:t>
            </a:r>
            <a:r>
              <a:rPr lang="pt-BR" sz="1800" dirty="0">
                <a:effectLst/>
                <a:latin typeface="Times New Roman" panose="02020603050405020304" pitchFamily="18" charset="0"/>
                <a:ea typeface="Times New Roman" panose="02020603050405020304" pitchFamily="18" charset="0"/>
              </a:rPr>
              <a:t>.</a:t>
            </a:r>
            <a:endParaRPr lang="pt-BR" sz="1800" dirty="0">
              <a:effectLst/>
              <a:latin typeface="Calibri" panose="020F0502020204030204" pitchFamily="34" charset="0"/>
              <a:ea typeface="Calibri" panose="020F0502020204030204" pitchFamily="34" charset="0"/>
            </a:endParaRPr>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1</a:t>
            </a:fld>
            <a:endParaRPr lang="pt-BR"/>
          </a:p>
        </p:txBody>
      </p:sp>
    </p:spTree>
    <p:extLst>
      <p:ext uri="{BB962C8B-B14F-4D97-AF65-F5344CB8AC3E}">
        <p14:creationId xmlns:p14="http://schemas.microsoft.com/office/powerpoint/2010/main" val="1293979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rPr>
              <a:t>Figure 10: Volume, flow and pressure x time curves, respectively, illustrating late cycling asynchrony. A patient is in pressure-controlled ventilation (PCV) mode. Pressure overshoot occurs at end expiration with elevation of airway pressure during muscle relaxation. Airway pressure rises by the effect of a high inspired tidal volume in relation to the respiratory system compliance. </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rPr>
              <a:t>Paw: airway pressure; Pmus: muscle pressure.</a:t>
            </a:r>
            <a:endParaRPr lang="pt-BR" sz="1800" dirty="0">
              <a:effectLst/>
              <a:latin typeface="Calibri" panose="020F0502020204030204" pitchFamily="34" charset="0"/>
              <a:ea typeface="Calibri" panose="020F0502020204030204" pitchFamily="34" charset="0"/>
            </a:endParaRPr>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10</a:t>
            </a:fld>
            <a:endParaRPr lang="pt-BR"/>
          </a:p>
        </p:txBody>
      </p:sp>
    </p:spTree>
    <p:extLst>
      <p:ext uri="{BB962C8B-B14F-4D97-AF65-F5344CB8AC3E}">
        <p14:creationId xmlns:p14="http://schemas.microsoft.com/office/powerpoint/2010/main" val="494696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rPr>
              <a:t>Figure 11: Volume, flow and pressure x time curves, respectively, illustrating insufficient flow asynchrony. A patient simulated in volume-controlled ventilation (VCV) mode where the flow is fixed, that is, the flow offer is adjusted by the operator. This situation is commonly called “air hunger”. The dots show the maximal drop in the airway pressure curve in the instant of the maximal negative muscle effort.</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rPr>
              <a:t>Paw: airway pressure; Pmus: muscle pressure.</a:t>
            </a:r>
            <a:endParaRPr lang="pt-BR" sz="1800" dirty="0">
              <a:effectLst/>
              <a:latin typeface="Calibri" panose="020F0502020204030204" pitchFamily="34" charset="0"/>
              <a:ea typeface="Calibri" panose="020F0502020204030204" pitchFamily="34" charset="0"/>
            </a:endParaRPr>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11</a:t>
            </a:fld>
            <a:endParaRPr lang="pt-BR"/>
          </a:p>
        </p:txBody>
      </p:sp>
    </p:spTree>
    <p:extLst>
      <p:ext uri="{BB962C8B-B14F-4D97-AF65-F5344CB8AC3E}">
        <p14:creationId xmlns:p14="http://schemas.microsoft.com/office/powerpoint/2010/main" val="177590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rPr>
              <a:t>Figure 12: Pressure and flow x time curves, respectively, illustrating excessive flow type asynchrony. A patient is in pressure-controlled ventilation (PCV) mode Excessive initial flow is associated with an early pressure overshoot (white arrow) at the beginning of the respiratory cycle.</a:t>
            </a:r>
            <a:endParaRPr lang="pt-BR" sz="1800" dirty="0">
              <a:effectLst/>
              <a:latin typeface="Calibri" panose="020F0502020204030204" pitchFamily="34" charset="0"/>
              <a:ea typeface="Calibri" panose="020F0502020204030204" pitchFamily="34" charset="0"/>
            </a:endParaRPr>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12</a:t>
            </a:fld>
            <a:endParaRPr lang="pt-BR"/>
          </a:p>
        </p:txBody>
      </p:sp>
    </p:spTree>
    <p:extLst>
      <p:ext uri="{BB962C8B-B14F-4D97-AF65-F5344CB8AC3E}">
        <p14:creationId xmlns:p14="http://schemas.microsoft.com/office/powerpoint/2010/main" val="1956753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Table 1: Main mechanisms, risks and possible solutions of trigger asynchronies.</a:t>
            </a:r>
            <a:endParaRPr lang="pt-BR" dirty="0"/>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13</a:t>
            </a:fld>
            <a:endParaRPr lang="pt-BR"/>
          </a:p>
        </p:txBody>
      </p:sp>
    </p:spTree>
    <p:extLst>
      <p:ext uri="{BB962C8B-B14F-4D97-AF65-F5344CB8AC3E}">
        <p14:creationId xmlns:p14="http://schemas.microsoft.com/office/powerpoint/2010/main" val="68215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Table 2: Main mechanisms, risks and possible solutions of cycling and flow asynchronies. PCV: Pressure-controlled ventilation PSV: Pressure-support ventilation</a:t>
            </a:r>
            <a:endParaRPr lang="pt-BR" dirty="0"/>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14</a:t>
            </a:fld>
            <a:endParaRPr lang="pt-BR"/>
          </a:p>
        </p:txBody>
      </p:sp>
    </p:spTree>
    <p:extLst>
      <p:ext uri="{BB962C8B-B14F-4D97-AF65-F5344CB8AC3E}">
        <p14:creationId xmlns:p14="http://schemas.microsoft.com/office/powerpoint/2010/main" val="1884085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Figure 13: Volume, flow and pressure x time curves displayed on the mechanical ventilator screen. Yellow : volume (ml); green: flow (l/min); red: pressure (cmH2O), gray: muscle pressure (cmH2O).*</a:t>
            </a:r>
            <a:r>
              <a:rPr lang="en-US" sz="1800" dirty="0" err="1">
                <a:effectLst/>
                <a:latin typeface="Times New Roman" panose="02020603050405020304" pitchFamily="18" charset="0"/>
                <a:ea typeface="Times New Roman" panose="02020603050405020304" pitchFamily="18" charset="0"/>
              </a:rPr>
              <a:t>autotriggering</a:t>
            </a:r>
            <a:r>
              <a:rPr lang="en-US" sz="1800" dirty="0">
                <a:effectLst/>
                <a:latin typeface="Times New Roman" panose="02020603050405020304" pitchFamily="18" charset="0"/>
                <a:ea typeface="Times New Roman" panose="02020603050405020304" pitchFamily="18" charset="0"/>
              </a:rPr>
              <a:t>.</a:t>
            </a:r>
            <a:endParaRPr lang="pt-BR" sz="1800" dirty="0">
              <a:effectLst/>
              <a:latin typeface="Calibri" panose="020F0502020204030204" pitchFamily="34" charset="0"/>
              <a:ea typeface="Calibri" panose="020F0502020204030204" pitchFamily="34" charset="0"/>
            </a:endParaRPr>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15</a:t>
            </a:fld>
            <a:endParaRPr lang="pt-BR"/>
          </a:p>
        </p:txBody>
      </p:sp>
    </p:spTree>
    <p:extLst>
      <p:ext uri="{BB962C8B-B14F-4D97-AF65-F5344CB8AC3E}">
        <p14:creationId xmlns:p14="http://schemas.microsoft.com/office/powerpoint/2010/main" val="1806792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Figure 14: Volume, flow and pressure x time curves displayed on the mechanical ventilator screen. Yellow : volume (ml); green: flow (l/min); red: pressure (cmH2O), gray: muscle pressure (cmH2O). Excessive flow curves are both yellow, in the top, pressure and in the bottom, flow x time.</a:t>
            </a:r>
            <a:endParaRPr lang="pt-BR" sz="1200" dirty="0">
              <a:effectLst/>
              <a:latin typeface="Times New Roman" panose="02020603050405020304" pitchFamily="18" charset="0"/>
              <a:ea typeface="Times New Roman" panose="02020603050405020304" pitchFamily="18" charset="0"/>
            </a:endParaRPr>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16</a:t>
            </a:fld>
            <a:endParaRPr lang="pt-BR"/>
          </a:p>
        </p:txBody>
      </p:sp>
    </p:spTree>
    <p:extLst>
      <p:ext uri="{BB962C8B-B14F-4D97-AF65-F5344CB8AC3E}">
        <p14:creationId xmlns:p14="http://schemas.microsoft.com/office/powerpoint/2010/main" val="2621404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 </a:t>
            </a:r>
            <a:r>
              <a:rPr lang="pt-BR" dirty="0" err="1"/>
              <a:t>Table</a:t>
            </a:r>
            <a:r>
              <a:rPr lang="pt-BR" dirty="0"/>
              <a:t> 3: </a:t>
            </a:r>
            <a:r>
              <a:rPr lang="pt-BR" dirty="0" err="1"/>
              <a:t>Recommendations</a:t>
            </a:r>
            <a:r>
              <a:rPr lang="pt-BR" dirty="0"/>
              <a:t> for </a:t>
            </a:r>
            <a:r>
              <a:rPr lang="pt-BR" dirty="0" err="1"/>
              <a:t>assessing</a:t>
            </a:r>
            <a:r>
              <a:rPr lang="pt-BR" dirty="0"/>
              <a:t> </a:t>
            </a:r>
            <a:r>
              <a:rPr lang="pt-BR" dirty="0" err="1"/>
              <a:t>patient-ventilator</a:t>
            </a:r>
            <a:r>
              <a:rPr lang="pt-BR" dirty="0"/>
              <a:t> asynchrony </a:t>
            </a:r>
            <a:r>
              <a:rPr lang="pt-BR" dirty="0" err="1"/>
              <a:t>at</a:t>
            </a:r>
            <a:r>
              <a:rPr lang="pt-BR" dirty="0"/>
              <a:t> </a:t>
            </a:r>
            <a:r>
              <a:rPr lang="pt-BR" dirty="0" err="1"/>
              <a:t>the</a:t>
            </a:r>
            <a:r>
              <a:rPr lang="pt-BR" dirty="0"/>
              <a:t> </a:t>
            </a:r>
            <a:r>
              <a:rPr lang="pt-BR" dirty="0" err="1"/>
              <a:t>bedside</a:t>
            </a:r>
            <a:r>
              <a:rPr lang="pt-BR" dirty="0"/>
              <a:t>.</a:t>
            </a:r>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17</a:t>
            </a:fld>
            <a:endParaRPr lang="pt-BR"/>
          </a:p>
        </p:txBody>
      </p:sp>
    </p:spTree>
    <p:extLst>
      <p:ext uri="{BB962C8B-B14F-4D97-AF65-F5344CB8AC3E}">
        <p14:creationId xmlns:p14="http://schemas.microsoft.com/office/powerpoint/2010/main" val="17695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07000"/>
              </a:lnSpc>
              <a:spcAft>
                <a:spcPts val="800"/>
              </a:spcAft>
            </a:pPr>
            <a:r>
              <a:rPr lang="en-US" sz="1800" dirty="0">
                <a:effectLst/>
                <a:latin typeface="Times New Roman" panose="02020603050405020304" pitchFamily="18" charset="0"/>
                <a:ea typeface="Times New Roman" panose="02020603050405020304" pitchFamily="18" charset="0"/>
              </a:rPr>
              <a:t>Figure 2: Classification of patient-ventilator asynchronies. </a:t>
            </a: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rPr>
              <a:t>Highlight in red, yellow and green for asynchronies with high, medium and low risk, respectively, of clinical harm to the patient.</a:t>
            </a: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rPr>
              <a:t>Adapted from </a:t>
            </a:r>
            <a:r>
              <a:rPr lang="en-US" sz="1800" dirty="0" err="1">
                <a:effectLst/>
                <a:latin typeface="Times New Roman" panose="02020603050405020304" pitchFamily="18" charset="0"/>
                <a:ea typeface="Times New Roman" panose="02020603050405020304" pitchFamily="18" charset="0"/>
              </a:rPr>
              <a:t>Daminiani</a:t>
            </a:r>
            <a:r>
              <a:rPr lang="en-US" sz="1800" dirty="0">
                <a:effectLst/>
                <a:latin typeface="Times New Roman" panose="02020603050405020304" pitchFamily="18" charset="0"/>
                <a:ea typeface="Times New Roman" panose="02020603050405020304" pitchFamily="18" charset="0"/>
              </a:rPr>
              <a:t> et al, 2020; Holanda et al, 2018.</a:t>
            </a:r>
            <a:endParaRPr lang="pt-BR" sz="1800" dirty="0">
              <a:effectLst/>
              <a:latin typeface="Times New Roman" panose="02020603050405020304" pitchFamily="18" charset="0"/>
              <a:ea typeface="Times New Roman" panose="02020603050405020304" pitchFamily="18" charset="0"/>
            </a:endParaRPr>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2</a:t>
            </a:fld>
            <a:endParaRPr lang="pt-BR"/>
          </a:p>
        </p:txBody>
      </p:sp>
    </p:spTree>
    <p:extLst>
      <p:ext uri="{BB962C8B-B14F-4D97-AF65-F5344CB8AC3E}">
        <p14:creationId xmlns:p14="http://schemas.microsoft.com/office/powerpoint/2010/main" val="2741874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lnSpc>
                <a:spcPct val="107000"/>
              </a:lnSpc>
              <a:spcAft>
                <a:spcPts val="800"/>
              </a:spcAft>
              <a:tabLst>
                <a:tab pos="4050665" algn="l"/>
                <a:tab pos="4231005" algn="l"/>
              </a:tabLst>
            </a:pPr>
            <a:r>
              <a:rPr lang="en-US" sz="1800" dirty="0">
                <a:effectLst/>
                <a:latin typeface="+mn-lt"/>
                <a:ea typeface="Times New Roman" panose="02020603050405020304" pitchFamily="18" charset="0"/>
              </a:rPr>
              <a:t>Figure 3. Volume, flow and pressure x time curves, showing a simulation of ineffective effort asynchrony. Patient with airflow obstruction and difficulty triggering due to the presence of auto-PEEP, even with a “physiological” muscular effort, but unable. </a:t>
            </a:r>
            <a:r>
              <a:rPr lang="en-US" sz="1800" dirty="0">
                <a:effectLst/>
                <a:latin typeface="Calibri" panose="020F0502020204030204" pitchFamily="34" charset="0"/>
                <a:ea typeface="Calibri" panose="020F0502020204030204" pitchFamily="34" charset="0"/>
              </a:rPr>
              <a:t>The dots </a:t>
            </a:r>
            <a:r>
              <a:rPr lang="en-US" sz="1800" dirty="0">
                <a:effectLst/>
                <a:latin typeface="+mn-lt"/>
                <a:ea typeface="Times New Roman" panose="02020603050405020304" pitchFamily="18" charset="0"/>
              </a:rPr>
              <a:t>indicate the moment of an ineffective effort. </a:t>
            </a:r>
          </a:p>
          <a:p>
            <a:pPr algn="just">
              <a:lnSpc>
                <a:spcPct val="107000"/>
              </a:lnSpc>
              <a:spcAft>
                <a:spcPts val="800"/>
              </a:spcAft>
              <a:tabLst>
                <a:tab pos="4050665" algn="l"/>
                <a:tab pos="4231005" algn="l"/>
              </a:tabLst>
            </a:pPr>
            <a:r>
              <a:rPr lang="en-US" sz="1800" dirty="0">
                <a:effectLst/>
                <a:latin typeface="+mn-lt"/>
                <a:ea typeface="Times New Roman" panose="02020603050405020304" pitchFamily="18" charset="0"/>
              </a:rPr>
              <a:t>Paw: airway pressure; Pmus: muscle pressure.</a:t>
            </a:r>
            <a:endParaRPr lang="pt-BR" sz="1800" dirty="0">
              <a:effectLst/>
              <a:latin typeface="+mn-lt"/>
              <a:ea typeface="Calibri" panose="020F0502020204030204" pitchFamily="34" charset="0"/>
            </a:endParaRPr>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3</a:t>
            </a:fld>
            <a:endParaRPr lang="pt-BR"/>
          </a:p>
        </p:txBody>
      </p:sp>
    </p:spTree>
    <p:extLst>
      <p:ext uri="{BB962C8B-B14F-4D97-AF65-F5344CB8AC3E}">
        <p14:creationId xmlns:p14="http://schemas.microsoft.com/office/powerpoint/2010/main" val="174599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rPr>
              <a:t>Figure 4. Volume, flow and pressure x time curves, illustrating </a:t>
            </a:r>
            <a:r>
              <a:rPr lang="en-US" sz="1800" dirty="0" err="1">
                <a:effectLst/>
                <a:latin typeface="Calibri" panose="020F0502020204030204" pitchFamily="34" charset="0"/>
                <a:ea typeface="Calibri" panose="020F0502020204030204" pitchFamily="34" charset="0"/>
              </a:rPr>
              <a:t>autotriggering</a:t>
            </a:r>
            <a:r>
              <a:rPr lang="en-US" sz="1800" dirty="0">
                <a:effectLst/>
                <a:latin typeface="Calibri" panose="020F0502020204030204" pitchFamily="34" charset="0"/>
                <a:ea typeface="Calibri" panose="020F0502020204030204" pitchFamily="34" charset="0"/>
              </a:rPr>
              <a:t> asynchrony. In the simulated situation, there is interference of the heartbeats (HR: 80bpm) during volume-controlled ventilation, with a programmed respiratory rate (RR) of 15 rpm. There are flow and pressure oscillations at regular time intervals according to the HR. The increase in total RR was due to triggers induced by the transmission of heartbeats to the flow wave when the trigger function was switched from pressure to flow. </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rPr>
              <a:t>Paw: airway pressure; Pmus: muscle pressure. * </a:t>
            </a:r>
            <a:r>
              <a:rPr lang="en-US" sz="1800" dirty="0" err="1">
                <a:effectLst/>
                <a:latin typeface="Calibri" panose="020F0502020204030204" pitchFamily="34" charset="0"/>
                <a:ea typeface="Calibri" panose="020F0502020204030204" pitchFamily="34" charset="0"/>
              </a:rPr>
              <a:t>autotriggering</a:t>
            </a:r>
            <a:r>
              <a:rPr lang="en-US" sz="1800" dirty="0">
                <a:effectLst/>
                <a:latin typeface="Calibri" panose="020F0502020204030204" pitchFamily="34" charset="0"/>
                <a:ea typeface="Calibri" panose="020F0502020204030204" pitchFamily="34" charset="0"/>
              </a:rPr>
              <a:t>.</a:t>
            </a:r>
            <a:endParaRPr lang="pt-BR" sz="1800" dirty="0">
              <a:effectLst/>
              <a:latin typeface="Calibri" panose="020F0502020204030204" pitchFamily="34" charset="0"/>
              <a:ea typeface="Calibri" panose="020F0502020204030204" pitchFamily="34" charset="0"/>
            </a:endParaRPr>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4</a:t>
            </a:fld>
            <a:endParaRPr lang="pt-BR"/>
          </a:p>
        </p:txBody>
      </p:sp>
    </p:spTree>
    <p:extLst>
      <p:ext uri="{BB962C8B-B14F-4D97-AF65-F5344CB8AC3E}">
        <p14:creationId xmlns:p14="http://schemas.microsoft.com/office/powerpoint/2010/main" val="221662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just">
              <a:lnSpc>
                <a:spcPct val="107000"/>
              </a:lnSpc>
              <a:spcAft>
                <a:spcPts val="800"/>
              </a:spcAft>
            </a:pPr>
            <a:r>
              <a:rPr lang="en-US" sz="2800" b="0" i="0" dirty="0">
                <a:solidFill>
                  <a:srgbClr val="666666"/>
                </a:solidFill>
                <a:effectLst/>
                <a:latin typeface="colaboratelight"/>
              </a:rPr>
              <a:t>Figure 5 – Volume and flow x time curves, illustrating </a:t>
            </a:r>
            <a:r>
              <a:rPr lang="en-US" sz="2800" b="0" i="0" dirty="0" err="1">
                <a:solidFill>
                  <a:srgbClr val="666666"/>
                </a:solidFill>
                <a:effectLst/>
                <a:latin typeface="colaboratelight"/>
              </a:rPr>
              <a:t>autotriggering</a:t>
            </a:r>
            <a:r>
              <a:rPr lang="en-US" sz="2800" b="0" i="0" dirty="0">
                <a:solidFill>
                  <a:srgbClr val="666666"/>
                </a:solidFill>
                <a:effectLst/>
                <a:latin typeface="colaboratelight"/>
              </a:rPr>
              <a:t> due to air leaks. Autotriggering in PSV mode due to leakage (arrows). Trigger function set in 2l/min of flow. The arrows indicate cycles with autotriggering, therefore starting without any relation to the patient’s effort. Observe the tidal volume curve that does not return to the baseline due to the air leak, which, when corrected, resolves the asynchrony in the last breathing cycles.</a:t>
            </a:r>
            <a:endParaRPr lang="pt-BR" sz="2800" b="0" i="0" dirty="0">
              <a:solidFill>
                <a:srgbClr val="666666"/>
              </a:solidFill>
              <a:effectLst/>
              <a:latin typeface="colaboratelight"/>
            </a:endParaRPr>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5</a:t>
            </a:fld>
            <a:endParaRPr lang="pt-BR"/>
          </a:p>
        </p:txBody>
      </p:sp>
    </p:spTree>
    <p:extLst>
      <p:ext uri="{BB962C8B-B14F-4D97-AF65-F5344CB8AC3E}">
        <p14:creationId xmlns:p14="http://schemas.microsoft.com/office/powerpoint/2010/main" val="13095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80340" marR="179070" algn="just">
              <a:lnSpc>
                <a:spcPct val="107000"/>
              </a:lnSpc>
              <a:spcAft>
                <a:spcPts val="800"/>
              </a:spcAft>
              <a:tabLst>
                <a:tab pos="4050665" algn="l"/>
                <a:tab pos="4231005" algn="l"/>
              </a:tabLst>
            </a:pPr>
            <a:r>
              <a:rPr lang="en-US" sz="1800" dirty="0">
                <a:effectLst/>
                <a:latin typeface="Times New Roman" panose="02020603050405020304" pitchFamily="18" charset="0"/>
                <a:ea typeface="Times New Roman" panose="02020603050405020304" pitchFamily="18" charset="0"/>
              </a:rPr>
              <a:t>Figure 6. Volume, flow and pressure x time curves, respectively, illustrating double triggering. In the simulated situation, the double triggering occurs as a result of the patient's neural time being longer than the ventilator's mechanical time. Note that the first cycle is always triggered by the patient, in this case volume controlled ventilation (VCV) mode. </a:t>
            </a:r>
          </a:p>
          <a:p>
            <a:pPr marL="180340" marR="179070" algn="just">
              <a:lnSpc>
                <a:spcPct val="107000"/>
              </a:lnSpc>
              <a:spcAft>
                <a:spcPts val="800"/>
              </a:spcAft>
              <a:tabLst>
                <a:tab pos="4050665" algn="l"/>
                <a:tab pos="4231005" algn="l"/>
              </a:tabLst>
            </a:pPr>
            <a:r>
              <a:rPr lang="en-US" sz="1800" dirty="0">
                <a:effectLst/>
                <a:latin typeface="Calibri" panose="020F0502020204030204" pitchFamily="34" charset="0"/>
                <a:ea typeface="Calibri" panose="020F0502020204030204" pitchFamily="34" charset="0"/>
              </a:rPr>
              <a:t>Paw</a:t>
            </a:r>
            <a:r>
              <a:rPr lang="en-US" sz="1800" dirty="0">
                <a:effectLst/>
                <a:latin typeface="Times New Roman" panose="02020603050405020304" pitchFamily="18" charset="0"/>
                <a:ea typeface="Times New Roman" panose="02020603050405020304" pitchFamily="18" charset="0"/>
              </a:rPr>
              <a:t>: airway pressure; Pmus: muscle pressure.</a:t>
            </a:r>
            <a:endParaRPr lang="pt-BR" sz="1800" dirty="0">
              <a:effectLst/>
              <a:latin typeface="Calibri" panose="020F0502020204030204" pitchFamily="34" charset="0"/>
              <a:ea typeface="Calibri" panose="020F0502020204030204" pitchFamily="34" charset="0"/>
            </a:endParaRPr>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6</a:t>
            </a:fld>
            <a:endParaRPr lang="pt-BR"/>
          </a:p>
        </p:txBody>
      </p:sp>
    </p:spTree>
    <p:extLst>
      <p:ext uri="{BB962C8B-B14F-4D97-AF65-F5344CB8AC3E}">
        <p14:creationId xmlns:p14="http://schemas.microsoft.com/office/powerpoint/2010/main" val="177931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80340" marR="179070" algn="just">
              <a:lnSpc>
                <a:spcPct val="107000"/>
              </a:lnSpc>
              <a:spcAft>
                <a:spcPts val="800"/>
              </a:spcAft>
              <a:tabLst>
                <a:tab pos="4050665" algn="l"/>
                <a:tab pos="4231005" algn="l"/>
              </a:tabLst>
            </a:pPr>
            <a:r>
              <a:rPr lang="en-US" sz="1800" dirty="0">
                <a:effectLst/>
                <a:latin typeface="Calibri" panose="020F0502020204030204" pitchFamily="34" charset="0"/>
                <a:ea typeface="Calibri" panose="020F0502020204030204" pitchFamily="34" charset="0"/>
              </a:rPr>
              <a:t>Figure 7. Volume, flow and pressure x time curves, respectively, illustrating reverse triggering. The reverse triggering corresponds to a respiratory muscle effort triggered by reflex mechanisms resulting from the insufflation of a ventilator-controlled cycle, in this case, in volume-controlled ventilation (VCV) mode. Note the tidal volume stacking (breath stacking) and the elevation of airway pressures during these asynchronies. The dots indicate the moment of a reverse triggering. </a:t>
            </a:r>
          </a:p>
          <a:p>
            <a:pPr marL="180340" marR="179070" algn="just">
              <a:lnSpc>
                <a:spcPct val="107000"/>
              </a:lnSpc>
              <a:spcAft>
                <a:spcPts val="800"/>
              </a:spcAft>
              <a:tabLst>
                <a:tab pos="4050665" algn="l"/>
                <a:tab pos="4231005" algn="l"/>
              </a:tabLst>
            </a:pPr>
            <a:r>
              <a:rPr lang="en-US" sz="1800" dirty="0">
                <a:effectLst/>
                <a:latin typeface="Calibri" panose="020F0502020204030204" pitchFamily="34" charset="0"/>
                <a:ea typeface="Calibri" panose="020F0502020204030204" pitchFamily="34" charset="0"/>
              </a:rPr>
              <a:t>Paw: airway pressure; Pmus: muscle pressure. </a:t>
            </a:r>
            <a:endParaRPr lang="pt-BR" sz="1800" dirty="0">
              <a:effectLst/>
              <a:latin typeface="Calibri" panose="020F0502020204030204" pitchFamily="34" charset="0"/>
              <a:ea typeface="Calibri" panose="020F0502020204030204" pitchFamily="34" charset="0"/>
            </a:endParaRPr>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7</a:t>
            </a:fld>
            <a:endParaRPr lang="pt-BR"/>
          </a:p>
        </p:txBody>
      </p:sp>
    </p:spTree>
    <p:extLst>
      <p:ext uri="{BB962C8B-B14F-4D97-AF65-F5344CB8AC3E}">
        <p14:creationId xmlns:p14="http://schemas.microsoft.com/office/powerpoint/2010/main" val="226037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80340" marR="179070" lvl="0" indent="0" algn="just" defTabSz="914400" rtl="0" eaLnBrk="1" fontAlgn="auto" latinLnBrk="0" hangingPunct="1">
              <a:lnSpc>
                <a:spcPct val="107000"/>
              </a:lnSpc>
              <a:spcBef>
                <a:spcPts val="0"/>
              </a:spcBef>
              <a:spcAft>
                <a:spcPts val="800"/>
              </a:spcAft>
              <a:buClrTx/>
              <a:buSzTx/>
              <a:buFontTx/>
              <a:buNone/>
              <a:tabLst>
                <a:tab pos="4050665" algn="l"/>
                <a:tab pos="4231005" algn="l"/>
              </a:tabLst>
              <a:defRPr/>
            </a:pPr>
            <a:r>
              <a:rPr lang="en-US" sz="1800" dirty="0">
                <a:effectLst/>
                <a:latin typeface="Calibri" panose="020F0502020204030204" pitchFamily="34" charset="0"/>
                <a:ea typeface="Calibri" panose="020F0502020204030204" pitchFamily="34" charset="0"/>
              </a:rPr>
              <a:t>Figure 8: Volume, flow and pressure x time curves, respectively, illustrating premature cycling asynchrony. The situation above illustrates a patient with restrictive lung disease and cycling asynchrony, which occurs early in relation to the end of the patient's muscular effort. The dots indicate the timing of cycling in a breath during pressure support ventilation (PSV) mode. </a:t>
            </a:r>
          </a:p>
          <a:p>
            <a:pPr marL="180340" marR="179070" lvl="0" indent="0" algn="just" defTabSz="914400" rtl="0" eaLnBrk="1" fontAlgn="auto" latinLnBrk="0" hangingPunct="1">
              <a:lnSpc>
                <a:spcPct val="107000"/>
              </a:lnSpc>
              <a:spcBef>
                <a:spcPts val="0"/>
              </a:spcBef>
              <a:spcAft>
                <a:spcPts val="800"/>
              </a:spcAft>
              <a:buClrTx/>
              <a:buSzTx/>
              <a:buFontTx/>
              <a:buNone/>
              <a:tabLst>
                <a:tab pos="4050665" algn="l"/>
                <a:tab pos="4231005" algn="l"/>
              </a:tabLst>
              <a:defRPr/>
            </a:pPr>
            <a:r>
              <a:rPr lang="en-US" sz="1800" dirty="0">
                <a:effectLst/>
                <a:latin typeface="Calibri" panose="020F0502020204030204" pitchFamily="34" charset="0"/>
                <a:ea typeface="Calibri" panose="020F0502020204030204" pitchFamily="34" charset="0"/>
              </a:rPr>
              <a:t>Paw: airway pressure; Pmus: muscle pressure.</a:t>
            </a:r>
            <a:endParaRPr lang="pt-BR" sz="1800" dirty="0">
              <a:effectLst/>
              <a:latin typeface="Calibri" panose="020F0502020204030204" pitchFamily="34" charset="0"/>
              <a:ea typeface="Calibri" panose="020F0502020204030204" pitchFamily="34" charset="0"/>
            </a:endParaRPr>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8</a:t>
            </a:fld>
            <a:endParaRPr lang="pt-BR"/>
          </a:p>
        </p:txBody>
      </p:sp>
    </p:spTree>
    <p:extLst>
      <p:ext uri="{BB962C8B-B14F-4D97-AF65-F5344CB8AC3E}">
        <p14:creationId xmlns:p14="http://schemas.microsoft.com/office/powerpoint/2010/main" val="3594682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80340" marR="179070" algn="just">
              <a:lnSpc>
                <a:spcPct val="107000"/>
              </a:lnSpc>
              <a:spcAft>
                <a:spcPts val="800"/>
              </a:spcAft>
              <a:tabLst>
                <a:tab pos="4050665" algn="l"/>
                <a:tab pos="4231005" algn="l"/>
              </a:tabLst>
            </a:pPr>
            <a:r>
              <a:rPr lang="en-US" sz="1800" dirty="0">
                <a:effectLst/>
                <a:latin typeface="Calibri" panose="020F0502020204030204" pitchFamily="34" charset="0"/>
                <a:ea typeface="Calibri" panose="020F0502020204030204" pitchFamily="34" charset="0"/>
              </a:rPr>
              <a:t>Figure 9: Volume, flow and pressure x time curves, respectively, illustrating late cycling asynchrony. A patient with COPD is in pressure support ventilation (PSV) mode. Breath cycling occurs late in relation to the end of the patient's muscular effort. The dots indicate the point of delayed timing of cycling. </a:t>
            </a:r>
          </a:p>
          <a:p>
            <a:pPr marL="180340" marR="179070" algn="just">
              <a:lnSpc>
                <a:spcPct val="107000"/>
              </a:lnSpc>
              <a:spcAft>
                <a:spcPts val="800"/>
              </a:spcAft>
              <a:tabLst>
                <a:tab pos="4050665" algn="l"/>
                <a:tab pos="4231005" algn="l"/>
              </a:tabLst>
            </a:pPr>
            <a:r>
              <a:rPr lang="en-US" sz="1800" dirty="0">
                <a:effectLst/>
                <a:latin typeface="Calibri" panose="020F0502020204030204" pitchFamily="34" charset="0"/>
                <a:ea typeface="Calibri" panose="020F0502020204030204" pitchFamily="34" charset="0"/>
              </a:rPr>
              <a:t>Paw: airway pressure; Pmus: muscle pressure.</a:t>
            </a:r>
            <a:endParaRPr lang="pt-BR" sz="1800" dirty="0">
              <a:effectLst/>
              <a:latin typeface="Calibri" panose="020F0502020204030204" pitchFamily="34" charset="0"/>
              <a:ea typeface="Calibri" panose="020F0502020204030204" pitchFamily="34" charset="0"/>
            </a:endParaRPr>
          </a:p>
        </p:txBody>
      </p:sp>
      <p:sp>
        <p:nvSpPr>
          <p:cNvPr id="4" name="Espaço Reservado para Número de Slide 3"/>
          <p:cNvSpPr>
            <a:spLocks noGrp="1"/>
          </p:cNvSpPr>
          <p:nvPr>
            <p:ph type="sldNum" sz="quarter" idx="5"/>
          </p:nvPr>
        </p:nvSpPr>
        <p:spPr/>
        <p:txBody>
          <a:bodyPr/>
          <a:lstStyle/>
          <a:p>
            <a:fld id="{3384F173-5864-0D4C-95BA-3B11514ABE56}" type="slidenum">
              <a:rPr lang="pt-BR" smtClean="0"/>
              <a:t>9</a:t>
            </a:fld>
            <a:endParaRPr lang="pt-BR"/>
          </a:p>
        </p:txBody>
      </p:sp>
    </p:spTree>
    <p:extLst>
      <p:ext uri="{BB962C8B-B14F-4D97-AF65-F5344CB8AC3E}">
        <p14:creationId xmlns:p14="http://schemas.microsoft.com/office/powerpoint/2010/main" val="3874700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9CCE48-3CD0-48B0-A853-678041F6D17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8E269804-F5CE-4DB2-8A8A-8875CCC428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581F40A0-C336-4AA8-92F7-7F138AA2C39C}"/>
              </a:ext>
            </a:extLst>
          </p:cNvPr>
          <p:cNvSpPr>
            <a:spLocks noGrp="1"/>
          </p:cNvSpPr>
          <p:nvPr>
            <p:ph type="dt" sz="half" idx="10"/>
          </p:nvPr>
        </p:nvSpPr>
        <p:spPr/>
        <p:txBody>
          <a:bodyPr/>
          <a:lstStyle/>
          <a:p>
            <a:fld id="{73E228A4-3D6E-49D2-9524-62D2E11AEB19}" type="datetimeFigureOut">
              <a:rPr lang="pt-BR" smtClean="0"/>
              <a:t>01/11/2022</a:t>
            </a:fld>
            <a:endParaRPr lang="pt-BR"/>
          </a:p>
        </p:txBody>
      </p:sp>
      <p:sp>
        <p:nvSpPr>
          <p:cNvPr id="5" name="Espaço Reservado para Rodapé 4">
            <a:extLst>
              <a:ext uri="{FF2B5EF4-FFF2-40B4-BE49-F238E27FC236}">
                <a16:creationId xmlns:a16="http://schemas.microsoft.com/office/drawing/2014/main" id="{A99E28B6-1A56-41F0-9E43-D6A8329AD6F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1029636-B7F5-4813-8E94-F98F612B3BD1}"/>
              </a:ext>
            </a:extLst>
          </p:cNvPr>
          <p:cNvSpPr>
            <a:spLocks noGrp="1"/>
          </p:cNvSpPr>
          <p:nvPr>
            <p:ph type="sldNum" sz="quarter" idx="12"/>
          </p:nvPr>
        </p:nvSpPr>
        <p:spPr/>
        <p:txBody>
          <a:bodyPr/>
          <a:lstStyle/>
          <a:p>
            <a:fld id="{3A7A60C8-0995-4588-A080-25A2E949570C}" type="slidenum">
              <a:rPr lang="pt-BR" smtClean="0"/>
              <a:t>‹nº›</a:t>
            </a:fld>
            <a:endParaRPr lang="pt-BR"/>
          </a:p>
        </p:txBody>
      </p:sp>
    </p:spTree>
    <p:extLst>
      <p:ext uri="{BB962C8B-B14F-4D97-AF65-F5344CB8AC3E}">
        <p14:creationId xmlns:p14="http://schemas.microsoft.com/office/powerpoint/2010/main" val="62166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DC1E70-B709-4166-8B63-530092C242B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EBAB3C1-961F-4716-A846-6300E9BDDC6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ED1D142-49E0-4961-8B2E-7A29A21455C8}"/>
              </a:ext>
            </a:extLst>
          </p:cNvPr>
          <p:cNvSpPr>
            <a:spLocks noGrp="1"/>
          </p:cNvSpPr>
          <p:nvPr>
            <p:ph type="dt" sz="half" idx="10"/>
          </p:nvPr>
        </p:nvSpPr>
        <p:spPr/>
        <p:txBody>
          <a:bodyPr/>
          <a:lstStyle/>
          <a:p>
            <a:fld id="{73E228A4-3D6E-49D2-9524-62D2E11AEB19}" type="datetimeFigureOut">
              <a:rPr lang="pt-BR" smtClean="0"/>
              <a:t>01/11/2022</a:t>
            </a:fld>
            <a:endParaRPr lang="pt-BR"/>
          </a:p>
        </p:txBody>
      </p:sp>
      <p:sp>
        <p:nvSpPr>
          <p:cNvPr id="5" name="Espaço Reservado para Rodapé 4">
            <a:extLst>
              <a:ext uri="{FF2B5EF4-FFF2-40B4-BE49-F238E27FC236}">
                <a16:creationId xmlns:a16="http://schemas.microsoft.com/office/drawing/2014/main" id="{3686F405-5B70-44AE-9EF8-5216EB63583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1ECEB1E-05F6-4137-9942-41BA4C07BB77}"/>
              </a:ext>
            </a:extLst>
          </p:cNvPr>
          <p:cNvSpPr>
            <a:spLocks noGrp="1"/>
          </p:cNvSpPr>
          <p:nvPr>
            <p:ph type="sldNum" sz="quarter" idx="12"/>
          </p:nvPr>
        </p:nvSpPr>
        <p:spPr/>
        <p:txBody>
          <a:bodyPr/>
          <a:lstStyle/>
          <a:p>
            <a:fld id="{3A7A60C8-0995-4588-A080-25A2E949570C}" type="slidenum">
              <a:rPr lang="pt-BR" smtClean="0"/>
              <a:t>‹nº›</a:t>
            </a:fld>
            <a:endParaRPr lang="pt-BR"/>
          </a:p>
        </p:txBody>
      </p:sp>
    </p:spTree>
    <p:extLst>
      <p:ext uri="{BB962C8B-B14F-4D97-AF65-F5344CB8AC3E}">
        <p14:creationId xmlns:p14="http://schemas.microsoft.com/office/powerpoint/2010/main" val="237317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E3185C-A603-4DA8-91A3-D5D87F32DEF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0508D37-609F-48B8-9F88-DF8E12C3C1B3}"/>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8F02FAC-D2D7-4FF5-AB49-09C62430048D}"/>
              </a:ext>
            </a:extLst>
          </p:cNvPr>
          <p:cNvSpPr>
            <a:spLocks noGrp="1"/>
          </p:cNvSpPr>
          <p:nvPr>
            <p:ph type="dt" sz="half" idx="10"/>
          </p:nvPr>
        </p:nvSpPr>
        <p:spPr/>
        <p:txBody>
          <a:bodyPr/>
          <a:lstStyle/>
          <a:p>
            <a:fld id="{73E228A4-3D6E-49D2-9524-62D2E11AEB19}" type="datetimeFigureOut">
              <a:rPr lang="pt-BR" smtClean="0"/>
              <a:t>01/11/2022</a:t>
            </a:fld>
            <a:endParaRPr lang="pt-BR"/>
          </a:p>
        </p:txBody>
      </p:sp>
      <p:sp>
        <p:nvSpPr>
          <p:cNvPr id="5" name="Espaço Reservado para Rodapé 4">
            <a:extLst>
              <a:ext uri="{FF2B5EF4-FFF2-40B4-BE49-F238E27FC236}">
                <a16:creationId xmlns:a16="http://schemas.microsoft.com/office/drawing/2014/main" id="{BF133D8C-DF59-47C4-872B-21DC872E74E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9B69FF5-DDAB-4128-B5C4-7809B8234D12}"/>
              </a:ext>
            </a:extLst>
          </p:cNvPr>
          <p:cNvSpPr>
            <a:spLocks noGrp="1"/>
          </p:cNvSpPr>
          <p:nvPr>
            <p:ph type="sldNum" sz="quarter" idx="12"/>
          </p:nvPr>
        </p:nvSpPr>
        <p:spPr/>
        <p:txBody>
          <a:bodyPr/>
          <a:lstStyle/>
          <a:p>
            <a:fld id="{3A7A60C8-0995-4588-A080-25A2E949570C}" type="slidenum">
              <a:rPr lang="pt-BR" smtClean="0"/>
              <a:t>‹nº›</a:t>
            </a:fld>
            <a:endParaRPr lang="pt-BR"/>
          </a:p>
        </p:txBody>
      </p:sp>
    </p:spTree>
    <p:extLst>
      <p:ext uri="{BB962C8B-B14F-4D97-AF65-F5344CB8AC3E}">
        <p14:creationId xmlns:p14="http://schemas.microsoft.com/office/powerpoint/2010/main" val="401237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673D8-0A83-4597-B0F1-E8BC97FA538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DD793BC-4695-4B59-B638-5C65C0FDB9B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CD61095-9149-43C3-8976-11F8C27384F3}"/>
              </a:ext>
            </a:extLst>
          </p:cNvPr>
          <p:cNvSpPr>
            <a:spLocks noGrp="1"/>
          </p:cNvSpPr>
          <p:nvPr>
            <p:ph type="dt" sz="half" idx="10"/>
          </p:nvPr>
        </p:nvSpPr>
        <p:spPr/>
        <p:txBody>
          <a:bodyPr/>
          <a:lstStyle/>
          <a:p>
            <a:fld id="{73E228A4-3D6E-49D2-9524-62D2E11AEB19}" type="datetimeFigureOut">
              <a:rPr lang="pt-BR" smtClean="0"/>
              <a:t>01/11/2022</a:t>
            </a:fld>
            <a:endParaRPr lang="pt-BR"/>
          </a:p>
        </p:txBody>
      </p:sp>
      <p:sp>
        <p:nvSpPr>
          <p:cNvPr id="5" name="Espaço Reservado para Rodapé 4">
            <a:extLst>
              <a:ext uri="{FF2B5EF4-FFF2-40B4-BE49-F238E27FC236}">
                <a16:creationId xmlns:a16="http://schemas.microsoft.com/office/drawing/2014/main" id="{97E103BE-72EE-40F0-9FC7-6B7DDEB722D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0A76982-44CE-4D1D-9F55-A57DE7A38E36}"/>
              </a:ext>
            </a:extLst>
          </p:cNvPr>
          <p:cNvSpPr>
            <a:spLocks noGrp="1"/>
          </p:cNvSpPr>
          <p:nvPr>
            <p:ph type="sldNum" sz="quarter" idx="12"/>
          </p:nvPr>
        </p:nvSpPr>
        <p:spPr/>
        <p:txBody>
          <a:bodyPr/>
          <a:lstStyle/>
          <a:p>
            <a:fld id="{3A7A60C8-0995-4588-A080-25A2E949570C}" type="slidenum">
              <a:rPr lang="pt-BR" smtClean="0"/>
              <a:t>‹nº›</a:t>
            </a:fld>
            <a:endParaRPr lang="pt-BR"/>
          </a:p>
        </p:txBody>
      </p:sp>
    </p:spTree>
    <p:extLst>
      <p:ext uri="{BB962C8B-B14F-4D97-AF65-F5344CB8AC3E}">
        <p14:creationId xmlns:p14="http://schemas.microsoft.com/office/powerpoint/2010/main" val="254887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2B98A0-C709-4A9D-9632-56229007D9B1}"/>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EBD7B3EC-271A-412F-981B-DB3AD4E761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B693985-8ED6-4786-AEC4-5DD154EE32A3}"/>
              </a:ext>
            </a:extLst>
          </p:cNvPr>
          <p:cNvSpPr>
            <a:spLocks noGrp="1"/>
          </p:cNvSpPr>
          <p:nvPr>
            <p:ph type="dt" sz="half" idx="10"/>
          </p:nvPr>
        </p:nvSpPr>
        <p:spPr/>
        <p:txBody>
          <a:bodyPr/>
          <a:lstStyle/>
          <a:p>
            <a:fld id="{73E228A4-3D6E-49D2-9524-62D2E11AEB19}" type="datetimeFigureOut">
              <a:rPr lang="pt-BR" smtClean="0"/>
              <a:t>01/11/2022</a:t>
            </a:fld>
            <a:endParaRPr lang="pt-BR"/>
          </a:p>
        </p:txBody>
      </p:sp>
      <p:sp>
        <p:nvSpPr>
          <p:cNvPr id="5" name="Espaço Reservado para Rodapé 4">
            <a:extLst>
              <a:ext uri="{FF2B5EF4-FFF2-40B4-BE49-F238E27FC236}">
                <a16:creationId xmlns:a16="http://schemas.microsoft.com/office/drawing/2014/main" id="{E4614123-5B3A-4284-B2A4-D96740A818A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F390A5A-9607-4589-9F97-1F0E6AC0206A}"/>
              </a:ext>
            </a:extLst>
          </p:cNvPr>
          <p:cNvSpPr>
            <a:spLocks noGrp="1"/>
          </p:cNvSpPr>
          <p:nvPr>
            <p:ph type="sldNum" sz="quarter" idx="12"/>
          </p:nvPr>
        </p:nvSpPr>
        <p:spPr/>
        <p:txBody>
          <a:bodyPr/>
          <a:lstStyle/>
          <a:p>
            <a:fld id="{3A7A60C8-0995-4588-A080-25A2E949570C}" type="slidenum">
              <a:rPr lang="pt-BR" smtClean="0"/>
              <a:t>‹nº›</a:t>
            </a:fld>
            <a:endParaRPr lang="pt-BR"/>
          </a:p>
        </p:txBody>
      </p:sp>
    </p:spTree>
    <p:extLst>
      <p:ext uri="{BB962C8B-B14F-4D97-AF65-F5344CB8AC3E}">
        <p14:creationId xmlns:p14="http://schemas.microsoft.com/office/powerpoint/2010/main" val="3394671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5A599-3681-493E-BF76-281A1CC60B1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0856EA9-204F-4D2A-B131-F62FCBC1078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C1D57D2-8903-409D-9E72-9F17358DFB36}"/>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37D2E8D-07EE-4330-83DC-48171B712381}"/>
              </a:ext>
            </a:extLst>
          </p:cNvPr>
          <p:cNvSpPr>
            <a:spLocks noGrp="1"/>
          </p:cNvSpPr>
          <p:nvPr>
            <p:ph type="dt" sz="half" idx="10"/>
          </p:nvPr>
        </p:nvSpPr>
        <p:spPr/>
        <p:txBody>
          <a:bodyPr/>
          <a:lstStyle/>
          <a:p>
            <a:fld id="{73E228A4-3D6E-49D2-9524-62D2E11AEB19}" type="datetimeFigureOut">
              <a:rPr lang="pt-BR" smtClean="0"/>
              <a:t>01/11/2022</a:t>
            </a:fld>
            <a:endParaRPr lang="pt-BR"/>
          </a:p>
        </p:txBody>
      </p:sp>
      <p:sp>
        <p:nvSpPr>
          <p:cNvPr id="6" name="Espaço Reservado para Rodapé 5">
            <a:extLst>
              <a:ext uri="{FF2B5EF4-FFF2-40B4-BE49-F238E27FC236}">
                <a16:creationId xmlns:a16="http://schemas.microsoft.com/office/drawing/2014/main" id="{A9034A6C-4061-4AFE-A108-758EAAAD98C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6079560-A591-45BB-BED1-9029CEA82098}"/>
              </a:ext>
            </a:extLst>
          </p:cNvPr>
          <p:cNvSpPr>
            <a:spLocks noGrp="1"/>
          </p:cNvSpPr>
          <p:nvPr>
            <p:ph type="sldNum" sz="quarter" idx="12"/>
          </p:nvPr>
        </p:nvSpPr>
        <p:spPr/>
        <p:txBody>
          <a:bodyPr/>
          <a:lstStyle/>
          <a:p>
            <a:fld id="{3A7A60C8-0995-4588-A080-25A2E949570C}" type="slidenum">
              <a:rPr lang="pt-BR" smtClean="0"/>
              <a:t>‹nº›</a:t>
            </a:fld>
            <a:endParaRPr lang="pt-BR"/>
          </a:p>
        </p:txBody>
      </p:sp>
    </p:spTree>
    <p:extLst>
      <p:ext uri="{BB962C8B-B14F-4D97-AF65-F5344CB8AC3E}">
        <p14:creationId xmlns:p14="http://schemas.microsoft.com/office/powerpoint/2010/main" val="80077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219E95-9083-4F81-83A4-62D5C806048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B2E6AF1-38AB-49B6-8CCA-CD897A3F53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0549746-D2A4-4050-996A-DEB5740FA19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0F4BFCE-9FF1-445D-BF7F-301A20440D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CC2FBB3-AFE6-4B0C-967D-15FC72618A99}"/>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F693AD4-B7B7-4235-99E1-AB515FB625CE}"/>
              </a:ext>
            </a:extLst>
          </p:cNvPr>
          <p:cNvSpPr>
            <a:spLocks noGrp="1"/>
          </p:cNvSpPr>
          <p:nvPr>
            <p:ph type="dt" sz="half" idx="10"/>
          </p:nvPr>
        </p:nvSpPr>
        <p:spPr/>
        <p:txBody>
          <a:bodyPr/>
          <a:lstStyle/>
          <a:p>
            <a:fld id="{73E228A4-3D6E-49D2-9524-62D2E11AEB19}" type="datetimeFigureOut">
              <a:rPr lang="pt-BR" smtClean="0"/>
              <a:t>01/11/2022</a:t>
            </a:fld>
            <a:endParaRPr lang="pt-BR"/>
          </a:p>
        </p:txBody>
      </p:sp>
      <p:sp>
        <p:nvSpPr>
          <p:cNvPr id="8" name="Espaço Reservado para Rodapé 7">
            <a:extLst>
              <a:ext uri="{FF2B5EF4-FFF2-40B4-BE49-F238E27FC236}">
                <a16:creationId xmlns:a16="http://schemas.microsoft.com/office/drawing/2014/main" id="{99F250A7-4536-4A84-A8D2-145A16FB5EE8}"/>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F650846-31ED-4BB4-92DF-24A3CF00C4D9}"/>
              </a:ext>
            </a:extLst>
          </p:cNvPr>
          <p:cNvSpPr>
            <a:spLocks noGrp="1"/>
          </p:cNvSpPr>
          <p:nvPr>
            <p:ph type="sldNum" sz="quarter" idx="12"/>
          </p:nvPr>
        </p:nvSpPr>
        <p:spPr/>
        <p:txBody>
          <a:bodyPr/>
          <a:lstStyle/>
          <a:p>
            <a:fld id="{3A7A60C8-0995-4588-A080-25A2E949570C}" type="slidenum">
              <a:rPr lang="pt-BR" smtClean="0"/>
              <a:t>‹nº›</a:t>
            </a:fld>
            <a:endParaRPr lang="pt-BR"/>
          </a:p>
        </p:txBody>
      </p:sp>
    </p:spTree>
    <p:extLst>
      <p:ext uri="{BB962C8B-B14F-4D97-AF65-F5344CB8AC3E}">
        <p14:creationId xmlns:p14="http://schemas.microsoft.com/office/powerpoint/2010/main" val="79578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3D5A51-1890-4A93-8F7D-E91AB88FCC9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F243F09C-8EFA-41F5-9AD6-A6FEBBE4DB25}"/>
              </a:ext>
            </a:extLst>
          </p:cNvPr>
          <p:cNvSpPr>
            <a:spLocks noGrp="1"/>
          </p:cNvSpPr>
          <p:nvPr>
            <p:ph type="dt" sz="half" idx="10"/>
          </p:nvPr>
        </p:nvSpPr>
        <p:spPr/>
        <p:txBody>
          <a:bodyPr/>
          <a:lstStyle/>
          <a:p>
            <a:fld id="{73E228A4-3D6E-49D2-9524-62D2E11AEB19}" type="datetimeFigureOut">
              <a:rPr lang="pt-BR" smtClean="0"/>
              <a:t>01/11/2022</a:t>
            </a:fld>
            <a:endParaRPr lang="pt-BR"/>
          </a:p>
        </p:txBody>
      </p:sp>
      <p:sp>
        <p:nvSpPr>
          <p:cNvPr id="4" name="Espaço Reservado para Rodapé 3">
            <a:extLst>
              <a:ext uri="{FF2B5EF4-FFF2-40B4-BE49-F238E27FC236}">
                <a16:creationId xmlns:a16="http://schemas.microsoft.com/office/drawing/2014/main" id="{48E9B679-C84C-41A0-AD29-93E070CC702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2CC51821-B402-4F04-81A7-01822ACE3E2F}"/>
              </a:ext>
            </a:extLst>
          </p:cNvPr>
          <p:cNvSpPr>
            <a:spLocks noGrp="1"/>
          </p:cNvSpPr>
          <p:nvPr>
            <p:ph type="sldNum" sz="quarter" idx="12"/>
          </p:nvPr>
        </p:nvSpPr>
        <p:spPr/>
        <p:txBody>
          <a:bodyPr/>
          <a:lstStyle/>
          <a:p>
            <a:fld id="{3A7A60C8-0995-4588-A080-25A2E949570C}" type="slidenum">
              <a:rPr lang="pt-BR" smtClean="0"/>
              <a:t>‹nº›</a:t>
            </a:fld>
            <a:endParaRPr lang="pt-BR"/>
          </a:p>
        </p:txBody>
      </p:sp>
    </p:spTree>
    <p:extLst>
      <p:ext uri="{BB962C8B-B14F-4D97-AF65-F5344CB8AC3E}">
        <p14:creationId xmlns:p14="http://schemas.microsoft.com/office/powerpoint/2010/main" val="193895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AE2F25D7-AB66-4588-97CA-524041C45F9E}"/>
              </a:ext>
            </a:extLst>
          </p:cNvPr>
          <p:cNvSpPr>
            <a:spLocks noGrp="1"/>
          </p:cNvSpPr>
          <p:nvPr>
            <p:ph type="dt" sz="half" idx="10"/>
          </p:nvPr>
        </p:nvSpPr>
        <p:spPr/>
        <p:txBody>
          <a:bodyPr/>
          <a:lstStyle/>
          <a:p>
            <a:fld id="{73E228A4-3D6E-49D2-9524-62D2E11AEB19}" type="datetimeFigureOut">
              <a:rPr lang="pt-BR" smtClean="0"/>
              <a:t>01/11/2022</a:t>
            </a:fld>
            <a:endParaRPr lang="pt-BR"/>
          </a:p>
        </p:txBody>
      </p:sp>
      <p:sp>
        <p:nvSpPr>
          <p:cNvPr id="3" name="Espaço Reservado para Rodapé 2">
            <a:extLst>
              <a:ext uri="{FF2B5EF4-FFF2-40B4-BE49-F238E27FC236}">
                <a16:creationId xmlns:a16="http://schemas.microsoft.com/office/drawing/2014/main" id="{0BCB01A6-0EF5-47B9-9A9D-AF5E3C70E720}"/>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4AC9E93-60FB-479A-8ED2-96B823721D2B}"/>
              </a:ext>
            </a:extLst>
          </p:cNvPr>
          <p:cNvSpPr>
            <a:spLocks noGrp="1"/>
          </p:cNvSpPr>
          <p:nvPr>
            <p:ph type="sldNum" sz="quarter" idx="12"/>
          </p:nvPr>
        </p:nvSpPr>
        <p:spPr/>
        <p:txBody>
          <a:bodyPr/>
          <a:lstStyle/>
          <a:p>
            <a:fld id="{3A7A60C8-0995-4588-A080-25A2E949570C}" type="slidenum">
              <a:rPr lang="pt-BR" smtClean="0"/>
              <a:t>‹nº›</a:t>
            </a:fld>
            <a:endParaRPr lang="pt-BR"/>
          </a:p>
        </p:txBody>
      </p:sp>
    </p:spTree>
    <p:extLst>
      <p:ext uri="{BB962C8B-B14F-4D97-AF65-F5344CB8AC3E}">
        <p14:creationId xmlns:p14="http://schemas.microsoft.com/office/powerpoint/2010/main" val="1560225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F5641F-A7B6-4E2A-8D73-83B0804EBC9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90418CE7-8464-4E6F-9FE2-715981AB8D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AF09B31-F51D-4737-8751-6381E2DA90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E6CFA60-736F-4EA3-8339-F47F9ED900C1}"/>
              </a:ext>
            </a:extLst>
          </p:cNvPr>
          <p:cNvSpPr>
            <a:spLocks noGrp="1"/>
          </p:cNvSpPr>
          <p:nvPr>
            <p:ph type="dt" sz="half" idx="10"/>
          </p:nvPr>
        </p:nvSpPr>
        <p:spPr/>
        <p:txBody>
          <a:bodyPr/>
          <a:lstStyle/>
          <a:p>
            <a:fld id="{73E228A4-3D6E-49D2-9524-62D2E11AEB19}" type="datetimeFigureOut">
              <a:rPr lang="pt-BR" smtClean="0"/>
              <a:t>01/11/2022</a:t>
            </a:fld>
            <a:endParaRPr lang="pt-BR"/>
          </a:p>
        </p:txBody>
      </p:sp>
      <p:sp>
        <p:nvSpPr>
          <p:cNvPr id="6" name="Espaço Reservado para Rodapé 5">
            <a:extLst>
              <a:ext uri="{FF2B5EF4-FFF2-40B4-BE49-F238E27FC236}">
                <a16:creationId xmlns:a16="http://schemas.microsoft.com/office/drawing/2014/main" id="{9A7A9FF0-060F-464A-9E15-1217B27AC84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917412D-E1B4-400B-A045-81CC8D288AD8}"/>
              </a:ext>
            </a:extLst>
          </p:cNvPr>
          <p:cNvSpPr>
            <a:spLocks noGrp="1"/>
          </p:cNvSpPr>
          <p:nvPr>
            <p:ph type="sldNum" sz="quarter" idx="12"/>
          </p:nvPr>
        </p:nvSpPr>
        <p:spPr/>
        <p:txBody>
          <a:bodyPr/>
          <a:lstStyle/>
          <a:p>
            <a:fld id="{3A7A60C8-0995-4588-A080-25A2E949570C}" type="slidenum">
              <a:rPr lang="pt-BR" smtClean="0"/>
              <a:t>‹nº›</a:t>
            </a:fld>
            <a:endParaRPr lang="pt-BR"/>
          </a:p>
        </p:txBody>
      </p:sp>
    </p:spTree>
    <p:extLst>
      <p:ext uri="{BB962C8B-B14F-4D97-AF65-F5344CB8AC3E}">
        <p14:creationId xmlns:p14="http://schemas.microsoft.com/office/powerpoint/2010/main" val="378833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D94D7-5672-406F-B77C-B144E1C2EE4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CBD7CFB-D4F4-4FA7-99D7-C5E6543485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1BA644A-A60B-4BB1-A6DF-EA2BCB72A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6D0D4D6-91A5-4685-BED9-B9D303C42C62}"/>
              </a:ext>
            </a:extLst>
          </p:cNvPr>
          <p:cNvSpPr>
            <a:spLocks noGrp="1"/>
          </p:cNvSpPr>
          <p:nvPr>
            <p:ph type="dt" sz="half" idx="10"/>
          </p:nvPr>
        </p:nvSpPr>
        <p:spPr/>
        <p:txBody>
          <a:bodyPr/>
          <a:lstStyle/>
          <a:p>
            <a:fld id="{73E228A4-3D6E-49D2-9524-62D2E11AEB19}" type="datetimeFigureOut">
              <a:rPr lang="pt-BR" smtClean="0"/>
              <a:t>01/11/2022</a:t>
            </a:fld>
            <a:endParaRPr lang="pt-BR"/>
          </a:p>
        </p:txBody>
      </p:sp>
      <p:sp>
        <p:nvSpPr>
          <p:cNvPr id="6" name="Espaço Reservado para Rodapé 5">
            <a:extLst>
              <a:ext uri="{FF2B5EF4-FFF2-40B4-BE49-F238E27FC236}">
                <a16:creationId xmlns:a16="http://schemas.microsoft.com/office/drawing/2014/main" id="{D9B7CFF1-FECE-4F0E-AEF4-1CC24EED8EC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5D92FD6-20B9-487A-A4C6-ABD12476BB3A}"/>
              </a:ext>
            </a:extLst>
          </p:cNvPr>
          <p:cNvSpPr>
            <a:spLocks noGrp="1"/>
          </p:cNvSpPr>
          <p:nvPr>
            <p:ph type="sldNum" sz="quarter" idx="12"/>
          </p:nvPr>
        </p:nvSpPr>
        <p:spPr/>
        <p:txBody>
          <a:bodyPr/>
          <a:lstStyle/>
          <a:p>
            <a:fld id="{3A7A60C8-0995-4588-A080-25A2E949570C}" type="slidenum">
              <a:rPr lang="pt-BR" smtClean="0"/>
              <a:t>‹nº›</a:t>
            </a:fld>
            <a:endParaRPr lang="pt-BR"/>
          </a:p>
        </p:txBody>
      </p:sp>
    </p:spTree>
    <p:extLst>
      <p:ext uri="{BB962C8B-B14F-4D97-AF65-F5344CB8AC3E}">
        <p14:creationId xmlns:p14="http://schemas.microsoft.com/office/powerpoint/2010/main" val="375822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334B6DC-9CA5-4F1E-82E9-838162086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5A683D0-9D6F-4FF7-9B27-F4BA28FE14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B594521-940D-4977-99CC-8DDF3BB4E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228A4-3D6E-49D2-9524-62D2E11AEB19}" type="datetimeFigureOut">
              <a:rPr lang="pt-BR" smtClean="0"/>
              <a:t>01/11/2022</a:t>
            </a:fld>
            <a:endParaRPr lang="pt-BR"/>
          </a:p>
        </p:txBody>
      </p:sp>
      <p:sp>
        <p:nvSpPr>
          <p:cNvPr id="5" name="Espaço Reservado para Rodapé 4">
            <a:extLst>
              <a:ext uri="{FF2B5EF4-FFF2-40B4-BE49-F238E27FC236}">
                <a16:creationId xmlns:a16="http://schemas.microsoft.com/office/drawing/2014/main" id="{B6742F70-B777-4AAF-8AEA-47E887B8D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43CD405-FAB9-48B0-9465-4C98B0C5DD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A60C8-0995-4588-A080-25A2E949570C}" type="slidenum">
              <a:rPr lang="pt-BR" smtClean="0"/>
              <a:t>‹nº›</a:t>
            </a:fld>
            <a:endParaRPr lang="pt-BR"/>
          </a:p>
        </p:txBody>
      </p:sp>
    </p:spTree>
    <p:extLst>
      <p:ext uri="{BB962C8B-B14F-4D97-AF65-F5344CB8AC3E}">
        <p14:creationId xmlns:p14="http://schemas.microsoft.com/office/powerpoint/2010/main" val="17870723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tângulo 56">
            <a:extLst>
              <a:ext uri="{FF2B5EF4-FFF2-40B4-BE49-F238E27FC236}">
                <a16:creationId xmlns:a16="http://schemas.microsoft.com/office/drawing/2014/main" id="{758A9ABA-0B75-0728-30DC-810E8163FBE8}"/>
              </a:ext>
            </a:extLst>
          </p:cNvPr>
          <p:cNvSpPr/>
          <p:nvPr/>
        </p:nvSpPr>
        <p:spPr>
          <a:xfrm>
            <a:off x="247684" y="217331"/>
            <a:ext cx="11575312" cy="6147568"/>
          </a:xfrm>
          <a:prstGeom prst="rect">
            <a:avLst/>
          </a:prstGeom>
          <a:solidFill>
            <a:srgbClr val="F8EDE1">
              <a:alpha val="72941"/>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7" name="Elipse 68">
            <a:extLst>
              <a:ext uri="{FF2B5EF4-FFF2-40B4-BE49-F238E27FC236}">
                <a16:creationId xmlns:a16="http://schemas.microsoft.com/office/drawing/2014/main" id="{C65B9961-AB64-C4B4-E268-746CEA103364}"/>
              </a:ext>
            </a:extLst>
          </p:cNvPr>
          <p:cNvSpPr/>
          <p:nvPr/>
        </p:nvSpPr>
        <p:spPr>
          <a:xfrm>
            <a:off x="2214347" y="3554042"/>
            <a:ext cx="1472887" cy="7568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solidFill>
                <a:schemeClr val="tx1">
                  <a:lumMod val="65000"/>
                  <a:lumOff val="35000"/>
                </a:schemeClr>
              </a:solidFill>
            </a:endParaRPr>
          </a:p>
        </p:txBody>
      </p:sp>
      <p:sp>
        <p:nvSpPr>
          <p:cNvPr id="7" name="Elipse 8">
            <a:extLst>
              <a:ext uri="{FF2B5EF4-FFF2-40B4-BE49-F238E27FC236}">
                <a16:creationId xmlns:a16="http://schemas.microsoft.com/office/drawing/2014/main" id="{097AD27B-E229-E343-5AFC-CFEABBFD837D}"/>
              </a:ext>
            </a:extLst>
          </p:cNvPr>
          <p:cNvSpPr/>
          <p:nvPr/>
        </p:nvSpPr>
        <p:spPr>
          <a:xfrm>
            <a:off x="4798662" y="3542838"/>
            <a:ext cx="2923761" cy="850841"/>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cs typeface="Times New Roman" panose="02020603050405020304" pitchFamily="18" charset="0"/>
              </a:rPr>
              <a:t>Asynchronies </a:t>
            </a:r>
          </a:p>
        </p:txBody>
      </p:sp>
      <p:cxnSp>
        <p:nvCxnSpPr>
          <p:cNvPr id="8" name="Conector de Seta Reta 7">
            <a:extLst>
              <a:ext uri="{FF2B5EF4-FFF2-40B4-BE49-F238E27FC236}">
                <a16:creationId xmlns:a16="http://schemas.microsoft.com/office/drawing/2014/main" id="{C067B1C8-9428-E23D-6566-FE20A1F7718A}"/>
              </a:ext>
            </a:extLst>
          </p:cNvPr>
          <p:cNvCxnSpPr>
            <a:cxnSpLocks/>
          </p:cNvCxnSpPr>
          <p:nvPr/>
        </p:nvCxnSpPr>
        <p:spPr>
          <a:xfrm flipV="1">
            <a:off x="6035340" y="2987005"/>
            <a:ext cx="0" cy="4499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E8BBF3AD-7812-CFA3-6D3C-5CE306D63767}"/>
              </a:ext>
            </a:extLst>
          </p:cNvPr>
          <p:cNvSpPr txBox="1"/>
          <p:nvPr/>
        </p:nvSpPr>
        <p:spPr>
          <a:xfrm>
            <a:off x="2402007" y="2538974"/>
            <a:ext cx="1048580" cy="584775"/>
          </a:xfrm>
          <a:prstGeom prst="rect">
            <a:avLst/>
          </a:prstGeom>
          <a:noFill/>
        </p:spPr>
        <p:txBody>
          <a:bodyPr wrap="square">
            <a:spAutoFit/>
          </a:bodyPr>
          <a:lstStyle/>
          <a:p>
            <a:pPr algn="ctr"/>
            <a:r>
              <a:rPr lang="pt-BR" sz="1600" dirty="0" err="1">
                <a:cs typeface="Times New Roman" panose="02020603050405020304" pitchFamily="18" charset="0"/>
              </a:rPr>
              <a:t>Sedation</a:t>
            </a:r>
            <a:endParaRPr lang="pt-BR" sz="1600" dirty="0">
              <a:cs typeface="Times New Roman" panose="02020603050405020304" pitchFamily="18" charset="0"/>
            </a:endParaRPr>
          </a:p>
          <a:p>
            <a:pPr algn="ctr"/>
            <a:r>
              <a:rPr lang="pt-BR" sz="1600" dirty="0">
                <a:cs typeface="Times New Roman" panose="02020603050405020304" pitchFamily="18" charset="0"/>
              </a:rPr>
              <a:t>NMB</a:t>
            </a:r>
          </a:p>
        </p:txBody>
      </p:sp>
      <p:sp>
        <p:nvSpPr>
          <p:cNvPr id="10" name="Elipse 24">
            <a:extLst>
              <a:ext uri="{FF2B5EF4-FFF2-40B4-BE49-F238E27FC236}">
                <a16:creationId xmlns:a16="http://schemas.microsoft.com/office/drawing/2014/main" id="{240C8551-172C-C948-E7F8-1305B656B630}"/>
              </a:ext>
            </a:extLst>
          </p:cNvPr>
          <p:cNvSpPr/>
          <p:nvPr/>
        </p:nvSpPr>
        <p:spPr>
          <a:xfrm>
            <a:off x="4786146" y="566670"/>
            <a:ext cx="2839386" cy="236903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grpSp>
        <p:nvGrpSpPr>
          <p:cNvPr id="11" name="Agrupar 10">
            <a:extLst>
              <a:ext uri="{FF2B5EF4-FFF2-40B4-BE49-F238E27FC236}">
                <a16:creationId xmlns:a16="http://schemas.microsoft.com/office/drawing/2014/main" id="{38668C44-DAEF-4038-89A0-FDD31A2113EA}"/>
              </a:ext>
            </a:extLst>
          </p:cNvPr>
          <p:cNvGrpSpPr/>
          <p:nvPr/>
        </p:nvGrpSpPr>
        <p:grpSpPr>
          <a:xfrm>
            <a:off x="4541373" y="723086"/>
            <a:ext cx="3323194" cy="2185214"/>
            <a:chOff x="4541373" y="723086"/>
            <a:chExt cx="3323194" cy="2185214"/>
          </a:xfrm>
        </p:grpSpPr>
        <p:sp>
          <p:nvSpPr>
            <p:cNvPr id="55" name="CaixaDeTexto 54">
              <a:extLst>
                <a:ext uri="{FF2B5EF4-FFF2-40B4-BE49-F238E27FC236}">
                  <a16:creationId xmlns:a16="http://schemas.microsoft.com/office/drawing/2014/main" id="{0F9675F6-04A9-9C30-DF8B-3A2509329FCE}"/>
                </a:ext>
              </a:extLst>
            </p:cNvPr>
            <p:cNvSpPr txBox="1"/>
            <p:nvPr/>
          </p:nvSpPr>
          <p:spPr>
            <a:xfrm>
              <a:off x="4541373" y="723086"/>
              <a:ext cx="3323194" cy="2185214"/>
            </a:xfrm>
            <a:prstGeom prst="rect">
              <a:avLst/>
            </a:prstGeom>
            <a:noFill/>
          </p:spPr>
          <p:txBody>
            <a:bodyPr wrap="square" rtlCol="0">
              <a:spAutoFit/>
            </a:bodyPr>
            <a:lstStyle/>
            <a:p>
              <a:pPr algn="ctr">
                <a:lnSpc>
                  <a:spcPct val="150000"/>
                </a:lnSpc>
              </a:pPr>
              <a:r>
                <a:rPr lang="pt-BR" sz="1600" dirty="0" err="1">
                  <a:cs typeface="Times New Roman" panose="02020603050405020304" pitchFamily="18" charset="0"/>
                </a:rPr>
                <a:t>Dyspnea</a:t>
              </a:r>
              <a:r>
                <a:rPr lang="pt-BR" sz="1600" dirty="0">
                  <a:cs typeface="Times New Roman" panose="02020603050405020304" pitchFamily="18" charset="0"/>
                </a:rPr>
                <a:t>, </a:t>
              </a:r>
              <a:r>
                <a:rPr lang="pt-BR" sz="1600" dirty="0" err="1">
                  <a:cs typeface="Times New Roman" panose="02020603050405020304" pitchFamily="18" charset="0"/>
                </a:rPr>
                <a:t>agitation</a:t>
              </a:r>
              <a:endParaRPr lang="pt-BR" sz="1600" dirty="0">
                <a:cs typeface="Times New Roman" panose="02020603050405020304" pitchFamily="18" charset="0"/>
              </a:endParaRPr>
            </a:p>
            <a:p>
              <a:pPr algn="ctr">
                <a:lnSpc>
                  <a:spcPct val="150000"/>
                </a:lnSpc>
              </a:pPr>
              <a:r>
                <a:rPr lang="pt-BR" sz="1600" dirty="0" err="1">
                  <a:cs typeface="Times New Roman" panose="02020603050405020304" pitchFamily="18" charset="0"/>
                </a:rPr>
                <a:t>Muscle</a:t>
              </a:r>
              <a:r>
                <a:rPr lang="pt-BR" sz="1600" dirty="0">
                  <a:cs typeface="Times New Roman" panose="02020603050405020304" pitchFamily="18" charset="0"/>
                </a:rPr>
                <a:t> </a:t>
              </a:r>
              <a:r>
                <a:rPr lang="pt-BR" sz="1600" dirty="0" err="1">
                  <a:cs typeface="Times New Roman" panose="02020603050405020304" pitchFamily="18" charset="0"/>
                </a:rPr>
                <a:t>lesion</a:t>
              </a:r>
              <a:r>
                <a:rPr lang="pt-BR" sz="1600" dirty="0">
                  <a:cs typeface="Times New Roman" panose="02020603050405020304" pitchFamily="18" charset="0"/>
                </a:rPr>
                <a:t>, VILI </a:t>
              </a:r>
            </a:p>
            <a:p>
              <a:pPr algn="ctr">
                <a:lnSpc>
                  <a:spcPct val="150000"/>
                </a:lnSpc>
              </a:pPr>
              <a:r>
                <a:rPr lang="pt-BR" sz="1600" dirty="0" err="1">
                  <a:cs typeface="Times New Roman" panose="02020603050405020304" pitchFamily="18" charset="0"/>
                </a:rPr>
                <a:t>Hyperinflation</a:t>
              </a:r>
              <a:r>
                <a:rPr lang="pt-BR" sz="1600" dirty="0">
                  <a:cs typeface="Times New Roman" panose="02020603050405020304" pitchFamily="18" charset="0"/>
                </a:rPr>
                <a:t>, </a:t>
              </a:r>
              <a:r>
                <a:rPr lang="pt-BR" sz="1600" dirty="0" err="1">
                  <a:cs typeface="Times New Roman" panose="02020603050405020304" pitchFamily="18" charset="0"/>
                </a:rPr>
                <a:t>auto-PEEP</a:t>
              </a:r>
              <a:endParaRPr lang="pt-BR" sz="1600" dirty="0">
                <a:cs typeface="Times New Roman" panose="02020603050405020304" pitchFamily="18" charset="0"/>
              </a:endParaRPr>
            </a:p>
            <a:p>
              <a:pPr algn="ctr">
                <a:lnSpc>
                  <a:spcPct val="150000"/>
                </a:lnSpc>
              </a:pPr>
              <a:r>
                <a:rPr lang="pt-BR" sz="1600" dirty="0" err="1">
                  <a:cs typeface="Times New Roman" panose="02020603050405020304" pitchFamily="18" charset="0"/>
                </a:rPr>
                <a:t>Work</a:t>
              </a:r>
              <a:r>
                <a:rPr lang="pt-BR" sz="1600" dirty="0">
                  <a:cs typeface="Times New Roman" panose="02020603050405020304" pitchFamily="18" charset="0"/>
                </a:rPr>
                <a:t> </a:t>
              </a:r>
              <a:r>
                <a:rPr lang="pt-BR" sz="1600" dirty="0" err="1">
                  <a:cs typeface="Times New Roman" panose="02020603050405020304" pitchFamily="18" charset="0"/>
                </a:rPr>
                <a:t>of</a:t>
              </a:r>
              <a:r>
                <a:rPr lang="pt-BR" sz="1600" dirty="0">
                  <a:cs typeface="Times New Roman" panose="02020603050405020304" pitchFamily="18" charset="0"/>
                </a:rPr>
                <a:t> </a:t>
              </a:r>
              <a:r>
                <a:rPr lang="pt-BR" sz="1600" dirty="0" err="1">
                  <a:cs typeface="Times New Roman" panose="02020603050405020304" pitchFamily="18" charset="0"/>
                </a:rPr>
                <a:t>breathing</a:t>
              </a:r>
              <a:r>
                <a:rPr lang="pt-BR" sz="1600" dirty="0">
                  <a:cs typeface="Times New Roman" panose="02020603050405020304" pitchFamily="18" charset="0"/>
                </a:rPr>
                <a:t>,   VO</a:t>
              </a:r>
              <a:r>
                <a:rPr lang="pt-BR" sz="1600" baseline="-25000" dirty="0">
                  <a:cs typeface="Times New Roman" panose="02020603050405020304" pitchFamily="18" charset="0"/>
                </a:rPr>
                <a:t>2</a:t>
              </a:r>
            </a:p>
            <a:p>
              <a:pPr algn="ctr">
                <a:lnSpc>
                  <a:spcPct val="150000"/>
                </a:lnSpc>
              </a:pPr>
              <a:r>
                <a:rPr lang="pt-BR" sz="1600" dirty="0" err="1">
                  <a:cs typeface="Times New Roman" panose="02020603050405020304" pitchFamily="18" charset="0"/>
                </a:rPr>
                <a:t>Poor</a:t>
              </a:r>
              <a:r>
                <a:rPr lang="pt-BR" sz="1600" dirty="0">
                  <a:cs typeface="Times New Roman" panose="02020603050405020304" pitchFamily="18" charset="0"/>
                </a:rPr>
                <a:t> </a:t>
              </a:r>
              <a:r>
                <a:rPr lang="pt-BR" sz="1600" dirty="0" err="1">
                  <a:cs typeface="Times New Roman" panose="02020603050405020304" pitchFamily="18" charset="0"/>
                </a:rPr>
                <a:t>sleep</a:t>
              </a:r>
              <a:r>
                <a:rPr lang="pt-BR" sz="1600" dirty="0">
                  <a:cs typeface="Times New Roman" panose="02020603050405020304" pitchFamily="18" charset="0"/>
                </a:rPr>
                <a:t> </a:t>
              </a:r>
              <a:r>
                <a:rPr lang="pt-BR" sz="1600" dirty="0" err="1">
                  <a:cs typeface="Times New Roman" panose="02020603050405020304" pitchFamily="18" charset="0"/>
                </a:rPr>
                <a:t>quality</a:t>
              </a:r>
              <a:endParaRPr lang="pt-BR" sz="1600" dirty="0">
                <a:cs typeface="Times New Roman" panose="02020603050405020304" pitchFamily="18" charset="0"/>
              </a:endParaRPr>
            </a:p>
            <a:p>
              <a:pPr algn="ctr"/>
              <a:endParaRPr lang="pt-BR" sz="1600" dirty="0">
                <a:cs typeface="Times New Roman" panose="02020603050405020304" pitchFamily="18" charset="0"/>
              </a:endParaRPr>
            </a:p>
          </p:txBody>
        </p:sp>
        <p:cxnSp>
          <p:nvCxnSpPr>
            <p:cNvPr id="56" name="Conector de Seta Reta 55">
              <a:extLst>
                <a:ext uri="{FF2B5EF4-FFF2-40B4-BE49-F238E27FC236}">
                  <a16:creationId xmlns:a16="http://schemas.microsoft.com/office/drawing/2014/main" id="{03E18CB5-0760-0456-5CFE-C419D1A8F310}"/>
                </a:ext>
              </a:extLst>
            </p:cNvPr>
            <p:cNvCxnSpPr>
              <a:cxnSpLocks/>
            </p:cNvCxnSpPr>
            <p:nvPr/>
          </p:nvCxnSpPr>
          <p:spPr>
            <a:xfrm flipV="1">
              <a:off x="5021688" y="1958951"/>
              <a:ext cx="0" cy="1562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 name="Conector de Seta Reta 11">
            <a:extLst>
              <a:ext uri="{FF2B5EF4-FFF2-40B4-BE49-F238E27FC236}">
                <a16:creationId xmlns:a16="http://schemas.microsoft.com/office/drawing/2014/main" id="{AA5714AA-E8DE-F716-1413-ACEEE2F76095}"/>
              </a:ext>
            </a:extLst>
          </p:cNvPr>
          <p:cNvCxnSpPr>
            <a:cxnSpLocks/>
          </p:cNvCxnSpPr>
          <p:nvPr/>
        </p:nvCxnSpPr>
        <p:spPr>
          <a:xfrm>
            <a:off x="6300415" y="3008313"/>
            <a:ext cx="0" cy="45270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CaixaDeTexto 51">
            <a:extLst>
              <a:ext uri="{FF2B5EF4-FFF2-40B4-BE49-F238E27FC236}">
                <a16:creationId xmlns:a16="http://schemas.microsoft.com/office/drawing/2014/main" id="{49CEB278-E374-7CDC-C661-01C21C5E6953}"/>
              </a:ext>
            </a:extLst>
          </p:cNvPr>
          <p:cNvSpPr txBox="1"/>
          <p:nvPr/>
        </p:nvSpPr>
        <p:spPr>
          <a:xfrm>
            <a:off x="5439866" y="5143342"/>
            <a:ext cx="1576999" cy="792846"/>
          </a:xfrm>
          <a:prstGeom prst="rect">
            <a:avLst/>
          </a:prstGeom>
          <a:noFill/>
        </p:spPr>
        <p:txBody>
          <a:bodyPr wrap="square">
            <a:spAutoFit/>
          </a:bodyPr>
          <a:lstStyle/>
          <a:p>
            <a:pPr algn="ctr">
              <a:lnSpc>
                <a:spcPct val="150000"/>
              </a:lnSpc>
            </a:pPr>
            <a:r>
              <a:rPr lang="pt-BR" sz="1600" dirty="0">
                <a:cs typeface="Times New Roman" panose="02020603050405020304" pitchFamily="18" charset="0"/>
              </a:rPr>
              <a:t> MV </a:t>
            </a:r>
            <a:r>
              <a:rPr lang="pt-BR" sz="1600" dirty="0" err="1">
                <a:cs typeface="Times New Roman" panose="02020603050405020304" pitchFamily="18" charset="0"/>
              </a:rPr>
              <a:t>duration</a:t>
            </a:r>
            <a:endParaRPr lang="pt-BR" sz="1600" dirty="0">
              <a:cs typeface="Times New Roman" panose="02020603050405020304" pitchFamily="18" charset="0"/>
            </a:endParaRPr>
          </a:p>
          <a:p>
            <a:pPr>
              <a:lnSpc>
                <a:spcPct val="150000"/>
              </a:lnSpc>
            </a:pPr>
            <a:r>
              <a:rPr lang="pt-BR" sz="1600" dirty="0">
                <a:cs typeface="Times New Roman" panose="02020603050405020304" pitchFamily="18" charset="0"/>
              </a:rPr>
              <a:t>      </a:t>
            </a:r>
            <a:r>
              <a:rPr lang="pt-BR" sz="1600" dirty="0" err="1">
                <a:cs typeface="Times New Roman" panose="02020603050405020304" pitchFamily="18" charset="0"/>
              </a:rPr>
              <a:t>Survival</a:t>
            </a:r>
            <a:r>
              <a:rPr lang="pt-BR" sz="1600" dirty="0">
                <a:cs typeface="Times New Roman" panose="02020603050405020304" pitchFamily="18" charset="0"/>
              </a:rPr>
              <a:t> </a:t>
            </a:r>
          </a:p>
        </p:txBody>
      </p:sp>
      <p:cxnSp>
        <p:nvCxnSpPr>
          <p:cNvPr id="53" name="Conector de Seta Reta 52">
            <a:extLst>
              <a:ext uri="{FF2B5EF4-FFF2-40B4-BE49-F238E27FC236}">
                <a16:creationId xmlns:a16="http://schemas.microsoft.com/office/drawing/2014/main" id="{7469E58A-342F-9258-B769-21CB756BF593}"/>
              </a:ext>
            </a:extLst>
          </p:cNvPr>
          <p:cNvCxnSpPr>
            <a:cxnSpLocks/>
          </p:cNvCxnSpPr>
          <p:nvPr/>
        </p:nvCxnSpPr>
        <p:spPr>
          <a:xfrm flipV="1">
            <a:off x="5682360" y="5300763"/>
            <a:ext cx="0" cy="1562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de Seta Reta 53">
            <a:extLst>
              <a:ext uri="{FF2B5EF4-FFF2-40B4-BE49-F238E27FC236}">
                <a16:creationId xmlns:a16="http://schemas.microsoft.com/office/drawing/2014/main" id="{08731D58-99F0-ED99-7501-A41A56A0E030}"/>
              </a:ext>
            </a:extLst>
          </p:cNvPr>
          <p:cNvCxnSpPr>
            <a:cxnSpLocks/>
          </p:cNvCxnSpPr>
          <p:nvPr/>
        </p:nvCxnSpPr>
        <p:spPr>
          <a:xfrm>
            <a:off x="5681220" y="5655345"/>
            <a:ext cx="0" cy="1569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Elipse 27">
            <a:extLst>
              <a:ext uri="{FF2B5EF4-FFF2-40B4-BE49-F238E27FC236}">
                <a16:creationId xmlns:a16="http://schemas.microsoft.com/office/drawing/2014/main" id="{EB737151-7191-1297-14F6-1316198A999E}"/>
              </a:ext>
            </a:extLst>
          </p:cNvPr>
          <p:cNvSpPr/>
          <p:nvPr/>
        </p:nvSpPr>
        <p:spPr>
          <a:xfrm>
            <a:off x="8554157" y="3645417"/>
            <a:ext cx="1472887" cy="783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51" name="CaixaDeTexto 50">
            <a:extLst>
              <a:ext uri="{FF2B5EF4-FFF2-40B4-BE49-F238E27FC236}">
                <a16:creationId xmlns:a16="http://schemas.microsoft.com/office/drawing/2014/main" id="{8D053F18-3B10-4B92-5F5C-03DDB676E4EC}"/>
              </a:ext>
            </a:extLst>
          </p:cNvPr>
          <p:cNvSpPr txBox="1"/>
          <p:nvPr/>
        </p:nvSpPr>
        <p:spPr>
          <a:xfrm>
            <a:off x="8484729" y="3697915"/>
            <a:ext cx="1651976" cy="584775"/>
          </a:xfrm>
          <a:prstGeom prst="rect">
            <a:avLst/>
          </a:prstGeom>
          <a:noFill/>
        </p:spPr>
        <p:txBody>
          <a:bodyPr wrap="square">
            <a:spAutoFit/>
          </a:bodyPr>
          <a:lstStyle/>
          <a:p>
            <a:pPr algn="ctr"/>
            <a:r>
              <a:rPr lang="pt-BR" sz="1600" b="1" dirty="0">
                <a:solidFill>
                  <a:schemeClr val="tx1">
                    <a:lumMod val="65000"/>
                    <a:lumOff val="35000"/>
                  </a:schemeClr>
                </a:solidFill>
                <a:cs typeface="Times New Roman" panose="02020603050405020304" pitchFamily="18" charset="0"/>
              </a:rPr>
              <a:t>Ventilator </a:t>
            </a:r>
          </a:p>
          <a:p>
            <a:pPr algn="ctr"/>
            <a:r>
              <a:rPr lang="pt-BR" sz="1600" b="1" dirty="0">
                <a:solidFill>
                  <a:schemeClr val="tx1">
                    <a:lumMod val="65000"/>
                    <a:lumOff val="35000"/>
                  </a:schemeClr>
                </a:solidFill>
                <a:cs typeface="Times New Roman" panose="02020603050405020304" pitchFamily="18" charset="0"/>
              </a:rPr>
              <a:t> </a:t>
            </a:r>
            <a:r>
              <a:rPr lang="pt-BR" sz="1600" b="1" dirty="0" err="1">
                <a:solidFill>
                  <a:schemeClr val="tx1">
                    <a:lumMod val="65000"/>
                    <a:lumOff val="35000"/>
                  </a:schemeClr>
                </a:solidFill>
                <a:cs typeface="Times New Roman" panose="02020603050405020304" pitchFamily="18" charset="0"/>
              </a:rPr>
              <a:t>and</a:t>
            </a:r>
            <a:r>
              <a:rPr lang="pt-BR" sz="1600" b="1" dirty="0">
                <a:solidFill>
                  <a:schemeClr val="tx1">
                    <a:lumMod val="65000"/>
                    <a:lumOff val="35000"/>
                  </a:schemeClr>
                </a:solidFill>
                <a:cs typeface="Times New Roman" panose="02020603050405020304" pitchFamily="18" charset="0"/>
              </a:rPr>
              <a:t> </a:t>
            </a:r>
            <a:r>
              <a:rPr lang="pt-BR" sz="1600" b="1" dirty="0" err="1">
                <a:solidFill>
                  <a:schemeClr val="tx1">
                    <a:lumMod val="65000"/>
                    <a:lumOff val="35000"/>
                  </a:schemeClr>
                </a:solidFill>
                <a:cs typeface="Times New Roman" panose="02020603050405020304" pitchFamily="18" charset="0"/>
              </a:rPr>
              <a:t>accessories</a:t>
            </a:r>
            <a:endParaRPr lang="pt-BR" sz="1600" b="1" dirty="0">
              <a:solidFill>
                <a:schemeClr val="tx1">
                  <a:lumMod val="65000"/>
                  <a:lumOff val="35000"/>
                </a:schemeClr>
              </a:solidFill>
              <a:cs typeface="Times New Roman" panose="02020603050405020304" pitchFamily="18" charset="0"/>
            </a:endParaRPr>
          </a:p>
        </p:txBody>
      </p:sp>
      <p:sp>
        <p:nvSpPr>
          <p:cNvPr id="15" name="CaixaDeTexto 14">
            <a:extLst>
              <a:ext uri="{FF2B5EF4-FFF2-40B4-BE49-F238E27FC236}">
                <a16:creationId xmlns:a16="http://schemas.microsoft.com/office/drawing/2014/main" id="{1C422754-B9C3-5BFA-BD50-AB3437C06887}"/>
              </a:ext>
            </a:extLst>
          </p:cNvPr>
          <p:cNvSpPr txBox="1"/>
          <p:nvPr/>
        </p:nvSpPr>
        <p:spPr>
          <a:xfrm>
            <a:off x="8429338" y="2653108"/>
            <a:ext cx="1616341" cy="584775"/>
          </a:xfrm>
          <a:prstGeom prst="rect">
            <a:avLst/>
          </a:prstGeom>
          <a:noFill/>
        </p:spPr>
        <p:txBody>
          <a:bodyPr wrap="square">
            <a:spAutoFit/>
          </a:bodyPr>
          <a:lstStyle/>
          <a:p>
            <a:pPr algn="ctr"/>
            <a:r>
              <a:rPr lang="pt-BR" sz="1600" dirty="0" err="1">
                <a:cs typeface="Times New Roman" panose="02020603050405020304" pitchFamily="18" charset="0"/>
              </a:rPr>
              <a:t>Circuit</a:t>
            </a:r>
            <a:r>
              <a:rPr lang="pt-BR" sz="1600" dirty="0">
                <a:cs typeface="Times New Roman" panose="02020603050405020304" pitchFamily="18" charset="0"/>
              </a:rPr>
              <a:t> </a:t>
            </a:r>
            <a:r>
              <a:rPr lang="pt-BR" sz="1600" dirty="0" err="1">
                <a:cs typeface="Times New Roman" panose="02020603050405020304" pitchFamily="18" charset="0"/>
              </a:rPr>
              <a:t>problems</a:t>
            </a:r>
            <a:r>
              <a:rPr lang="pt-BR" sz="1600" dirty="0">
                <a:cs typeface="Times New Roman" panose="02020603050405020304" pitchFamily="18" charset="0"/>
              </a:rPr>
              <a:t>/ </a:t>
            </a:r>
            <a:r>
              <a:rPr lang="pt-BR" sz="1600" dirty="0" err="1">
                <a:cs typeface="Times New Roman" panose="02020603050405020304" pitchFamily="18" charset="0"/>
              </a:rPr>
              <a:t>filters</a:t>
            </a:r>
            <a:endParaRPr lang="pt-BR" sz="1600" dirty="0">
              <a:cs typeface="Times New Roman" panose="02020603050405020304" pitchFamily="18" charset="0"/>
            </a:endParaRPr>
          </a:p>
        </p:txBody>
      </p:sp>
      <p:sp>
        <p:nvSpPr>
          <p:cNvPr id="16" name="CaixaDeTexto 15">
            <a:extLst>
              <a:ext uri="{FF2B5EF4-FFF2-40B4-BE49-F238E27FC236}">
                <a16:creationId xmlns:a16="http://schemas.microsoft.com/office/drawing/2014/main" id="{654995DC-6341-79C6-6286-1589A5B5CDFF}"/>
              </a:ext>
            </a:extLst>
          </p:cNvPr>
          <p:cNvSpPr txBox="1"/>
          <p:nvPr/>
        </p:nvSpPr>
        <p:spPr>
          <a:xfrm>
            <a:off x="10002948" y="3068913"/>
            <a:ext cx="1374715" cy="423514"/>
          </a:xfrm>
          <a:prstGeom prst="rect">
            <a:avLst/>
          </a:prstGeom>
          <a:noFill/>
        </p:spPr>
        <p:txBody>
          <a:bodyPr wrap="square">
            <a:spAutoFit/>
          </a:bodyPr>
          <a:lstStyle/>
          <a:p>
            <a:pPr algn="ctr">
              <a:lnSpc>
                <a:spcPct val="150000"/>
              </a:lnSpc>
            </a:pPr>
            <a:r>
              <a:rPr lang="pt-BR" sz="1600" dirty="0" err="1">
                <a:cs typeface="Times New Roman" panose="02020603050405020304" pitchFamily="18" charset="0"/>
              </a:rPr>
              <a:t>Leaks</a:t>
            </a:r>
            <a:endParaRPr lang="pt-BR" sz="1600" dirty="0">
              <a:cs typeface="Times New Roman" panose="02020603050405020304" pitchFamily="18" charset="0"/>
            </a:endParaRPr>
          </a:p>
        </p:txBody>
      </p:sp>
      <p:sp>
        <p:nvSpPr>
          <p:cNvPr id="17" name="CaixaDeTexto 16">
            <a:extLst>
              <a:ext uri="{FF2B5EF4-FFF2-40B4-BE49-F238E27FC236}">
                <a16:creationId xmlns:a16="http://schemas.microsoft.com/office/drawing/2014/main" id="{2EF9BC5B-96E5-7B0E-F86A-1D2A6851F88C}"/>
              </a:ext>
            </a:extLst>
          </p:cNvPr>
          <p:cNvSpPr txBox="1"/>
          <p:nvPr/>
        </p:nvSpPr>
        <p:spPr>
          <a:xfrm>
            <a:off x="10221708" y="4366308"/>
            <a:ext cx="1513600" cy="338554"/>
          </a:xfrm>
          <a:prstGeom prst="rect">
            <a:avLst/>
          </a:prstGeom>
          <a:noFill/>
        </p:spPr>
        <p:txBody>
          <a:bodyPr wrap="square">
            <a:spAutoFit/>
          </a:bodyPr>
          <a:lstStyle/>
          <a:p>
            <a:pPr algn="ctr"/>
            <a:r>
              <a:rPr lang="pt-BR" sz="1600" dirty="0" err="1">
                <a:cs typeface="Times New Roman" panose="02020603050405020304" pitchFamily="18" charset="0"/>
              </a:rPr>
              <a:t>Malfunction</a:t>
            </a:r>
            <a:endParaRPr lang="pt-BR" sz="1600" dirty="0">
              <a:cs typeface="Times New Roman" panose="02020603050405020304" pitchFamily="18" charset="0"/>
            </a:endParaRPr>
          </a:p>
        </p:txBody>
      </p:sp>
      <p:sp>
        <p:nvSpPr>
          <p:cNvPr id="18" name="CaixaDeTexto 17">
            <a:extLst>
              <a:ext uri="{FF2B5EF4-FFF2-40B4-BE49-F238E27FC236}">
                <a16:creationId xmlns:a16="http://schemas.microsoft.com/office/drawing/2014/main" id="{F241A598-0535-4622-2C64-4F5976FB3F1E}"/>
              </a:ext>
            </a:extLst>
          </p:cNvPr>
          <p:cNvSpPr txBox="1"/>
          <p:nvPr/>
        </p:nvSpPr>
        <p:spPr>
          <a:xfrm>
            <a:off x="8291625" y="4881290"/>
            <a:ext cx="1895906" cy="338554"/>
          </a:xfrm>
          <a:prstGeom prst="rect">
            <a:avLst/>
          </a:prstGeom>
          <a:noFill/>
        </p:spPr>
        <p:txBody>
          <a:bodyPr wrap="square">
            <a:spAutoFit/>
          </a:bodyPr>
          <a:lstStyle/>
          <a:p>
            <a:pPr algn="ctr"/>
            <a:r>
              <a:rPr lang="pt-BR" sz="1600" dirty="0" err="1">
                <a:cs typeface="Times New Roman" panose="02020603050405020304" pitchFamily="18" charset="0"/>
              </a:rPr>
              <a:t>Modes</a:t>
            </a:r>
            <a:r>
              <a:rPr lang="pt-BR" sz="1600" dirty="0">
                <a:cs typeface="Times New Roman" panose="02020603050405020304" pitchFamily="18" charset="0"/>
              </a:rPr>
              <a:t> </a:t>
            </a:r>
            <a:r>
              <a:rPr lang="pt-BR" sz="1600" dirty="0" err="1">
                <a:cs typeface="Times New Roman" panose="02020603050405020304" pitchFamily="18" charset="0"/>
              </a:rPr>
              <a:t>and</a:t>
            </a:r>
            <a:r>
              <a:rPr lang="pt-BR" sz="1600" dirty="0">
                <a:cs typeface="Times New Roman" panose="02020603050405020304" pitchFamily="18" charset="0"/>
              </a:rPr>
              <a:t> settings</a:t>
            </a:r>
          </a:p>
        </p:txBody>
      </p:sp>
      <p:cxnSp>
        <p:nvCxnSpPr>
          <p:cNvPr id="19" name="Conector de Seta Reta 18">
            <a:extLst>
              <a:ext uri="{FF2B5EF4-FFF2-40B4-BE49-F238E27FC236}">
                <a16:creationId xmlns:a16="http://schemas.microsoft.com/office/drawing/2014/main" id="{53142875-F4F3-0A80-C82C-75B713789346}"/>
              </a:ext>
            </a:extLst>
          </p:cNvPr>
          <p:cNvCxnSpPr>
            <a:cxnSpLocks/>
          </p:cNvCxnSpPr>
          <p:nvPr/>
        </p:nvCxnSpPr>
        <p:spPr>
          <a:xfrm>
            <a:off x="6162930" y="4514732"/>
            <a:ext cx="0" cy="45270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id="{B33E6298-97A2-CB08-F433-DA9E0844ED6E}"/>
              </a:ext>
            </a:extLst>
          </p:cNvPr>
          <p:cNvCxnSpPr>
            <a:cxnSpLocks/>
          </p:cNvCxnSpPr>
          <p:nvPr/>
        </p:nvCxnSpPr>
        <p:spPr>
          <a:xfrm flipH="1">
            <a:off x="7804103" y="3968258"/>
            <a:ext cx="672066"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de Seta Reta 20">
            <a:extLst>
              <a:ext uri="{FF2B5EF4-FFF2-40B4-BE49-F238E27FC236}">
                <a16:creationId xmlns:a16="http://schemas.microsoft.com/office/drawing/2014/main" id="{8CA0A33C-3A6A-51DF-B6EA-3C3115BB96E6}"/>
              </a:ext>
            </a:extLst>
          </p:cNvPr>
          <p:cNvCxnSpPr>
            <a:cxnSpLocks/>
          </p:cNvCxnSpPr>
          <p:nvPr/>
        </p:nvCxnSpPr>
        <p:spPr>
          <a:xfrm>
            <a:off x="9265338" y="3211991"/>
            <a:ext cx="0" cy="3308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CA6E7A3F-F5DE-0465-34BE-AAED3A17BA95}"/>
              </a:ext>
            </a:extLst>
          </p:cNvPr>
          <p:cNvCxnSpPr>
            <a:cxnSpLocks/>
          </p:cNvCxnSpPr>
          <p:nvPr/>
        </p:nvCxnSpPr>
        <p:spPr>
          <a:xfrm flipH="1">
            <a:off x="9935568" y="3446168"/>
            <a:ext cx="336402" cy="2556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de Seta Reta 22">
            <a:extLst>
              <a:ext uri="{FF2B5EF4-FFF2-40B4-BE49-F238E27FC236}">
                <a16:creationId xmlns:a16="http://schemas.microsoft.com/office/drawing/2014/main" id="{AA88274A-889C-FDDC-048C-7F7B8B6597EC}"/>
              </a:ext>
            </a:extLst>
          </p:cNvPr>
          <p:cNvCxnSpPr>
            <a:cxnSpLocks/>
          </p:cNvCxnSpPr>
          <p:nvPr/>
        </p:nvCxnSpPr>
        <p:spPr>
          <a:xfrm flipH="1" flipV="1">
            <a:off x="9968988" y="4245121"/>
            <a:ext cx="418406" cy="208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de Seta Reta 23">
            <a:extLst>
              <a:ext uri="{FF2B5EF4-FFF2-40B4-BE49-F238E27FC236}">
                <a16:creationId xmlns:a16="http://schemas.microsoft.com/office/drawing/2014/main" id="{EDD2978C-1BA3-546C-91BE-7EF7FCC18927}"/>
              </a:ext>
            </a:extLst>
          </p:cNvPr>
          <p:cNvCxnSpPr>
            <a:cxnSpLocks/>
          </p:cNvCxnSpPr>
          <p:nvPr/>
        </p:nvCxnSpPr>
        <p:spPr>
          <a:xfrm flipH="1" flipV="1">
            <a:off x="9260108" y="4496712"/>
            <a:ext cx="1" cy="4065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EDF9FB59-3D6B-6A61-8EBB-FC8067561225}"/>
              </a:ext>
            </a:extLst>
          </p:cNvPr>
          <p:cNvSpPr txBox="1"/>
          <p:nvPr/>
        </p:nvSpPr>
        <p:spPr>
          <a:xfrm>
            <a:off x="2228438" y="3660608"/>
            <a:ext cx="1472887" cy="423449"/>
          </a:xfrm>
          <a:prstGeom prst="rect">
            <a:avLst/>
          </a:prstGeom>
          <a:noFill/>
        </p:spPr>
        <p:txBody>
          <a:bodyPr wrap="square">
            <a:spAutoFit/>
          </a:bodyPr>
          <a:lstStyle/>
          <a:p>
            <a:pPr algn="ctr">
              <a:lnSpc>
                <a:spcPct val="150000"/>
              </a:lnSpc>
            </a:pPr>
            <a:r>
              <a:rPr lang="pt-BR" sz="1600" b="1" dirty="0">
                <a:solidFill>
                  <a:schemeClr val="tx1">
                    <a:lumMod val="65000"/>
                    <a:lumOff val="35000"/>
                  </a:schemeClr>
                </a:solidFill>
                <a:cs typeface="Times New Roman" panose="02020603050405020304" pitchFamily="18" charset="0"/>
              </a:rPr>
              <a:t>Patient</a:t>
            </a:r>
          </a:p>
        </p:txBody>
      </p:sp>
      <p:cxnSp>
        <p:nvCxnSpPr>
          <p:cNvPr id="26" name="Conector de Seta Reta 25">
            <a:extLst>
              <a:ext uri="{FF2B5EF4-FFF2-40B4-BE49-F238E27FC236}">
                <a16:creationId xmlns:a16="http://schemas.microsoft.com/office/drawing/2014/main" id="{C78CC087-F85B-D7F3-95FA-815E561712C0}"/>
              </a:ext>
            </a:extLst>
          </p:cNvPr>
          <p:cNvCxnSpPr>
            <a:cxnSpLocks/>
          </p:cNvCxnSpPr>
          <p:nvPr/>
        </p:nvCxnSpPr>
        <p:spPr>
          <a:xfrm>
            <a:off x="3851597" y="3950963"/>
            <a:ext cx="742984" cy="145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CaixaDeTexto 47">
            <a:extLst>
              <a:ext uri="{FF2B5EF4-FFF2-40B4-BE49-F238E27FC236}">
                <a16:creationId xmlns:a16="http://schemas.microsoft.com/office/drawing/2014/main" id="{0AA8A81A-15C5-C5D8-3081-72E9CE851EA7}"/>
              </a:ext>
            </a:extLst>
          </p:cNvPr>
          <p:cNvSpPr txBox="1"/>
          <p:nvPr/>
        </p:nvSpPr>
        <p:spPr>
          <a:xfrm>
            <a:off x="3427765" y="2622657"/>
            <a:ext cx="1048579" cy="584775"/>
          </a:xfrm>
          <a:prstGeom prst="rect">
            <a:avLst/>
          </a:prstGeom>
          <a:noFill/>
        </p:spPr>
        <p:txBody>
          <a:bodyPr wrap="square">
            <a:spAutoFit/>
          </a:bodyPr>
          <a:lstStyle/>
          <a:p>
            <a:pPr algn="ctr"/>
            <a:r>
              <a:rPr lang="pt-BR" sz="1600" dirty="0" err="1">
                <a:cs typeface="Times New Roman" panose="02020603050405020304" pitchFamily="18" charset="0"/>
              </a:rPr>
              <a:t>Muscle</a:t>
            </a:r>
            <a:r>
              <a:rPr lang="pt-BR" sz="1600" dirty="0">
                <a:cs typeface="Times New Roman" panose="02020603050405020304" pitchFamily="18" charset="0"/>
              </a:rPr>
              <a:t> </a:t>
            </a:r>
            <a:r>
              <a:rPr lang="pt-BR" sz="1600" dirty="0" err="1">
                <a:cs typeface="Times New Roman" panose="02020603050405020304" pitchFamily="18" charset="0"/>
              </a:rPr>
              <a:t>strength</a:t>
            </a:r>
            <a:endParaRPr lang="pt-BR" sz="1600" dirty="0">
              <a:cs typeface="Times New Roman" panose="02020603050405020304" pitchFamily="18" charset="0"/>
            </a:endParaRPr>
          </a:p>
        </p:txBody>
      </p:sp>
      <p:cxnSp>
        <p:nvCxnSpPr>
          <p:cNvPr id="49" name="Conector de Seta Reta 48">
            <a:extLst>
              <a:ext uri="{FF2B5EF4-FFF2-40B4-BE49-F238E27FC236}">
                <a16:creationId xmlns:a16="http://schemas.microsoft.com/office/drawing/2014/main" id="{E77DDAA5-5486-744C-8299-F8DDC8723B2D}"/>
              </a:ext>
            </a:extLst>
          </p:cNvPr>
          <p:cNvCxnSpPr>
            <a:cxnSpLocks/>
          </p:cNvCxnSpPr>
          <p:nvPr/>
        </p:nvCxnSpPr>
        <p:spPr>
          <a:xfrm>
            <a:off x="3547069" y="2700008"/>
            <a:ext cx="0" cy="2498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CaixaDeTexto 28">
            <a:extLst>
              <a:ext uri="{FF2B5EF4-FFF2-40B4-BE49-F238E27FC236}">
                <a16:creationId xmlns:a16="http://schemas.microsoft.com/office/drawing/2014/main" id="{8DF39B94-4ECD-269C-3926-9CED5CC174CD}"/>
              </a:ext>
            </a:extLst>
          </p:cNvPr>
          <p:cNvSpPr txBox="1"/>
          <p:nvPr/>
        </p:nvSpPr>
        <p:spPr>
          <a:xfrm>
            <a:off x="1382345" y="2952561"/>
            <a:ext cx="1048580" cy="338554"/>
          </a:xfrm>
          <a:prstGeom prst="rect">
            <a:avLst/>
          </a:prstGeom>
          <a:noFill/>
        </p:spPr>
        <p:txBody>
          <a:bodyPr wrap="square">
            <a:spAutoFit/>
          </a:bodyPr>
          <a:lstStyle/>
          <a:p>
            <a:pPr algn="ctr"/>
            <a:r>
              <a:rPr lang="pt-BR" sz="1600" dirty="0" err="1">
                <a:cs typeface="Times New Roman" panose="02020603050405020304" pitchFamily="18" charset="0"/>
              </a:rPr>
              <a:t>Pain</a:t>
            </a:r>
            <a:endParaRPr lang="pt-BR" sz="1600" dirty="0">
              <a:cs typeface="Times New Roman" panose="02020603050405020304" pitchFamily="18" charset="0"/>
            </a:endParaRPr>
          </a:p>
        </p:txBody>
      </p:sp>
      <p:sp>
        <p:nvSpPr>
          <p:cNvPr id="30" name="CaixaDeTexto 29">
            <a:extLst>
              <a:ext uri="{FF2B5EF4-FFF2-40B4-BE49-F238E27FC236}">
                <a16:creationId xmlns:a16="http://schemas.microsoft.com/office/drawing/2014/main" id="{A370D48C-E7BC-F374-7332-15513F329FF1}"/>
              </a:ext>
            </a:extLst>
          </p:cNvPr>
          <p:cNvSpPr txBox="1"/>
          <p:nvPr/>
        </p:nvSpPr>
        <p:spPr>
          <a:xfrm>
            <a:off x="164321" y="3542838"/>
            <a:ext cx="1463276" cy="584775"/>
          </a:xfrm>
          <a:prstGeom prst="rect">
            <a:avLst/>
          </a:prstGeom>
          <a:noFill/>
        </p:spPr>
        <p:txBody>
          <a:bodyPr wrap="square">
            <a:spAutoFit/>
          </a:bodyPr>
          <a:lstStyle/>
          <a:p>
            <a:pPr algn="ctr"/>
            <a:r>
              <a:rPr lang="pt-BR" sz="1600" dirty="0" err="1">
                <a:cs typeface="Times New Roman" panose="02020603050405020304" pitchFamily="18" charset="0"/>
              </a:rPr>
              <a:t>Mechanical</a:t>
            </a:r>
            <a:endParaRPr lang="pt-BR" sz="1600" dirty="0">
              <a:cs typeface="Times New Roman" panose="02020603050405020304" pitchFamily="18" charset="0"/>
            </a:endParaRPr>
          </a:p>
          <a:p>
            <a:pPr algn="ctr"/>
            <a:r>
              <a:rPr lang="pt-BR" sz="1600" dirty="0" err="1">
                <a:cs typeface="Times New Roman" panose="02020603050405020304" pitchFamily="18" charset="0"/>
              </a:rPr>
              <a:t>changes</a:t>
            </a:r>
            <a:endParaRPr lang="pt-BR" sz="1600" dirty="0">
              <a:cs typeface="Times New Roman" panose="02020603050405020304" pitchFamily="18" charset="0"/>
            </a:endParaRPr>
          </a:p>
        </p:txBody>
      </p:sp>
      <p:sp>
        <p:nvSpPr>
          <p:cNvPr id="31" name="CaixaDeTexto 30">
            <a:extLst>
              <a:ext uri="{FF2B5EF4-FFF2-40B4-BE49-F238E27FC236}">
                <a16:creationId xmlns:a16="http://schemas.microsoft.com/office/drawing/2014/main" id="{B350B7B9-6A06-8E1A-F7CD-514B742B09CA}"/>
              </a:ext>
            </a:extLst>
          </p:cNvPr>
          <p:cNvSpPr txBox="1"/>
          <p:nvPr/>
        </p:nvSpPr>
        <p:spPr>
          <a:xfrm>
            <a:off x="481242" y="4282085"/>
            <a:ext cx="1641461" cy="338554"/>
          </a:xfrm>
          <a:prstGeom prst="rect">
            <a:avLst/>
          </a:prstGeom>
          <a:noFill/>
        </p:spPr>
        <p:txBody>
          <a:bodyPr wrap="square">
            <a:spAutoFit/>
          </a:bodyPr>
          <a:lstStyle/>
          <a:p>
            <a:pPr algn="ctr"/>
            <a:r>
              <a:rPr lang="pt-BR" sz="1600" dirty="0" err="1">
                <a:cs typeface="Times New Roman" panose="02020603050405020304" pitchFamily="18" charset="0"/>
              </a:rPr>
              <a:t>Fever</a:t>
            </a:r>
            <a:r>
              <a:rPr lang="pt-BR" sz="1600" dirty="0">
                <a:cs typeface="Times New Roman" panose="02020603050405020304" pitchFamily="18" charset="0"/>
              </a:rPr>
              <a:t> / </a:t>
            </a:r>
            <a:r>
              <a:rPr lang="pt-BR" sz="1600" dirty="0" err="1">
                <a:cs typeface="Times New Roman" panose="02020603050405020304" pitchFamily="18" charset="0"/>
              </a:rPr>
              <a:t>Sepsis</a:t>
            </a:r>
            <a:endParaRPr lang="pt-BR" sz="1600" dirty="0">
              <a:cs typeface="Times New Roman" panose="02020603050405020304" pitchFamily="18" charset="0"/>
            </a:endParaRPr>
          </a:p>
        </p:txBody>
      </p:sp>
      <p:sp>
        <p:nvSpPr>
          <p:cNvPr id="46" name="CaixaDeTexto 45">
            <a:extLst>
              <a:ext uri="{FF2B5EF4-FFF2-40B4-BE49-F238E27FC236}">
                <a16:creationId xmlns:a16="http://schemas.microsoft.com/office/drawing/2014/main" id="{C2DD0C9F-20AF-62F1-E5B6-8E5D8D9E7F79}"/>
              </a:ext>
            </a:extLst>
          </p:cNvPr>
          <p:cNvSpPr txBox="1"/>
          <p:nvPr/>
        </p:nvSpPr>
        <p:spPr>
          <a:xfrm>
            <a:off x="1288065" y="4618368"/>
            <a:ext cx="1641461" cy="338554"/>
          </a:xfrm>
          <a:prstGeom prst="rect">
            <a:avLst/>
          </a:prstGeom>
          <a:noFill/>
        </p:spPr>
        <p:txBody>
          <a:bodyPr wrap="square">
            <a:spAutoFit/>
          </a:bodyPr>
          <a:lstStyle/>
          <a:p>
            <a:pPr algn="ctr"/>
            <a:r>
              <a:rPr lang="pt-BR" sz="1600" dirty="0">
                <a:cs typeface="Times New Roman" panose="02020603050405020304" pitchFamily="18" charset="0"/>
              </a:rPr>
              <a:t>  pH</a:t>
            </a:r>
          </a:p>
        </p:txBody>
      </p:sp>
      <p:cxnSp>
        <p:nvCxnSpPr>
          <p:cNvPr id="47" name="Conector de Seta Reta 46">
            <a:extLst>
              <a:ext uri="{FF2B5EF4-FFF2-40B4-BE49-F238E27FC236}">
                <a16:creationId xmlns:a16="http://schemas.microsoft.com/office/drawing/2014/main" id="{AB8D2AEB-E5D6-261D-58E0-01FE47AA8BFE}"/>
              </a:ext>
            </a:extLst>
          </p:cNvPr>
          <p:cNvCxnSpPr>
            <a:cxnSpLocks/>
          </p:cNvCxnSpPr>
          <p:nvPr/>
        </p:nvCxnSpPr>
        <p:spPr>
          <a:xfrm>
            <a:off x="1956246" y="4681792"/>
            <a:ext cx="0" cy="221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de Seta Reta 32">
            <a:extLst>
              <a:ext uri="{FF2B5EF4-FFF2-40B4-BE49-F238E27FC236}">
                <a16:creationId xmlns:a16="http://schemas.microsoft.com/office/drawing/2014/main" id="{30B989FF-2B0A-5F22-0E1D-3261132A9830}"/>
              </a:ext>
            </a:extLst>
          </p:cNvPr>
          <p:cNvCxnSpPr>
            <a:cxnSpLocks/>
          </p:cNvCxnSpPr>
          <p:nvPr/>
        </p:nvCxnSpPr>
        <p:spPr>
          <a:xfrm flipV="1">
            <a:off x="6816945" y="1971474"/>
            <a:ext cx="0" cy="1562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Agrupar 12">
            <a:extLst>
              <a:ext uri="{FF2B5EF4-FFF2-40B4-BE49-F238E27FC236}">
                <a16:creationId xmlns:a16="http://schemas.microsoft.com/office/drawing/2014/main" id="{A048D5D5-9DEE-4FB4-8929-48B831BAF6AC}"/>
              </a:ext>
            </a:extLst>
          </p:cNvPr>
          <p:cNvGrpSpPr/>
          <p:nvPr/>
        </p:nvGrpSpPr>
        <p:grpSpPr>
          <a:xfrm>
            <a:off x="2424198" y="4772977"/>
            <a:ext cx="1641461" cy="584775"/>
            <a:chOff x="2424198" y="4772977"/>
            <a:chExt cx="1641461" cy="584775"/>
          </a:xfrm>
        </p:grpSpPr>
        <p:sp>
          <p:nvSpPr>
            <p:cNvPr id="44" name="CaixaDeTexto 43">
              <a:extLst>
                <a:ext uri="{FF2B5EF4-FFF2-40B4-BE49-F238E27FC236}">
                  <a16:creationId xmlns:a16="http://schemas.microsoft.com/office/drawing/2014/main" id="{AC54C915-53D4-D2EA-3634-94C636B5A6DD}"/>
                </a:ext>
              </a:extLst>
            </p:cNvPr>
            <p:cNvSpPr txBox="1"/>
            <p:nvPr/>
          </p:nvSpPr>
          <p:spPr>
            <a:xfrm>
              <a:off x="2424198" y="4772977"/>
              <a:ext cx="1641461" cy="584775"/>
            </a:xfrm>
            <a:prstGeom prst="rect">
              <a:avLst/>
            </a:prstGeom>
            <a:noFill/>
          </p:spPr>
          <p:txBody>
            <a:bodyPr wrap="square">
              <a:spAutoFit/>
            </a:bodyPr>
            <a:lstStyle/>
            <a:p>
              <a:pPr algn="ctr"/>
              <a:r>
                <a:rPr lang="pt-BR" sz="1600" dirty="0" err="1">
                  <a:cs typeface="Times New Roman" panose="02020603050405020304" pitchFamily="18" charset="0"/>
                </a:rPr>
                <a:t>Respiratory</a:t>
              </a:r>
              <a:endParaRPr lang="pt-BR" sz="1600" dirty="0">
                <a:cs typeface="Times New Roman" panose="02020603050405020304" pitchFamily="18" charset="0"/>
              </a:endParaRPr>
            </a:p>
            <a:p>
              <a:pPr algn="ctr"/>
              <a:r>
                <a:rPr lang="pt-BR" sz="1600" dirty="0">
                  <a:cs typeface="Times New Roman" panose="02020603050405020304" pitchFamily="18" charset="0"/>
                </a:rPr>
                <a:t>drive</a:t>
              </a:r>
            </a:p>
          </p:txBody>
        </p:sp>
        <p:cxnSp>
          <p:nvCxnSpPr>
            <p:cNvPr id="45" name="Conector de Seta Reta 44">
              <a:extLst>
                <a:ext uri="{FF2B5EF4-FFF2-40B4-BE49-F238E27FC236}">
                  <a16:creationId xmlns:a16="http://schemas.microsoft.com/office/drawing/2014/main" id="{6480FE37-68D9-CC35-4A2C-A88ECA4E1041}"/>
                </a:ext>
              </a:extLst>
            </p:cNvPr>
            <p:cNvCxnSpPr>
              <a:cxnSpLocks/>
            </p:cNvCxnSpPr>
            <p:nvPr/>
          </p:nvCxnSpPr>
          <p:spPr>
            <a:xfrm flipV="1">
              <a:off x="2689073" y="4853321"/>
              <a:ext cx="0" cy="1562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5" name="Conector de Seta Reta 34">
            <a:extLst>
              <a:ext uri="{FF2B5EF4-FFF2-40B4-BE49-F238E27FC236}">
                <a16:creationId xmlns:a16="http://schemas.microsoft.com/office/drawing/2014/main" id="{EB01B1A9-28E7-BF7B-5708-39E68B94B9F9}"/>
              </a:ext>
            </a:extLst>
          </p:cNvPr>
          <p:cNvCxnSpPr>
            <a:cxnSpLocks/>
          </p:cNvCxnSpPr>
          <p:nvPr/>
        </p:nvCxnSpPr>
        <p:spPr>
          <a:xfrm flipH="1" flipV="1">
            <a:off x="2931177" y="4414392"/>
            <a:ext cx="4246" cy="3651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de Seta Reta 35">
            <a:extLst>
              <a:ext uri="{FF2B5EF4-FFF2-40B4-BE49-F238E27FC236}">
                <a16:creationId xmlns:a16="http://schemas.microsoft.com/office/drawing/2014/main" id="{A71F9CDC-3881-BF23-5316-6B304916B572}"/>
              </a:ext>
            </a:extLst>
          </p:cNvPr>
          <p:cNvCxnSpPr>
            <a:cxnSpLocks/>
          </p:cNvCxnSpPr>
          <p:nvPr/>
        </p:nvCxnSpPr>
        <p:spPr>
          <a:xfrm flipV="1">
            <a:off x="2228439" y="4384805"/>
            <a:ext cx="233728" cy="2428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de Seta Reta 36">
            <a:extLst>
              <a:ext uri="{FF2B5EF4-FFF2-40B4-BE49-F238E27FC236}">
                <a16:creationId xmlns:a16="http://schemas.microsoft.com/office/drawing/2014/main" id="{69B63499-5819-ECB4-D649-3DBDB55FB42F}"/>
              </a:ext>
            </a:extLst>
          </p:cNvPr>
          <p:cNvCxnSpPr>
            <a:cxnSpLocks/>
          </p:cNvCxnSpPr>
          <p:nvPr/>
        </p:nvCxnSpPr>
        <p:spPr>
          <a:xfrm flipV="1">
            <a:off x="1690446" y="4158037"/>
            <a:ext cx="418105" cy="1788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de Seta Reta 37">
            <a:extLst>
              <a:ext uri="{FF2B5EF4-FFF2-40B4-BE49-F238E27FC236}">
                <a16:creationId xmlns:a16="http://schemas.microsoft.com/office/drawing/2014/main" id="{143E82FB-FBEC-125B-F7F6-5DBD679B21CF}"/>
              </a:ext>
            </a:extLst>
          </p:cNvPr>
          <p:cNvCxnSpPr>
            <a:cxnSpLocks/>
          </p:cNvCxnSpPr>
          <p:nvPr/>
        </p:nvCxnSpPr>
        <p:spPr>
          <a:xfrm>
            <a:off x="1447741" y="3769853"/>
            <a:ext cx="59918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de Seta Reta 38">
            <a:extLst>
              <a:ext uri="{FF2B5EF4-FFF2-40B4-BE49-F238E27FC236}">
                <a16:creationId xmlns:a16="http://schemas.microsoft.com/office/drawing/2014/main" id="{24BEED71-68B1-E5C9-FD60-FD03F30F9F0E}"/>
              </a:ext>
            </a:extLst>
          </p:cNvPr>
          <p:cNvCxnSpPr>
            <a:cxnSpLocks/>
          </p:cNvCxnSpPr>
          <p:nvPr/>
        </p:nvCxnSpPr>
        <p:spPr>
          <a:xfrm>
            <a:off x="2124624" y="3314203"/>
            <a:ext cx="287221" cy="2737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Elipse 105">
            <a:extLst>
              <a:ext uri="{FF2B5EF4-FFF2-40B4-BE49-F238E27FC236}">
                <a16:creationId xmlns:a16="http://schemas.microsoft.com/office/drawing/2014/main" id="{8AE49EE4-CFE4-59B8-B4FD-C988D78F10CF}"/>
              </a:ext>
            </a:extLst>
          </p:cNvPr>
          <p:cNvSpPr/>
          <p:nvPr/>
        </p:nvSpPr>
        <p:spPr>
          <a:xfrm>
            <a:off x="5232826" y="4992652"/>
            <a:ext cx="1895906" cy="1129562"/>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cxnSp>
        <p:nvCxnSpPr>
          <p:cNvPr id="41" name="Conector de Seta Reta 40">
            <a:extLst>
              <a:ext uri="{FF2B5EF4-FFF2-40B4-BE49-F238E27FC236}">
                <a16:creationId xmlns:a16="http://schemas.microsoft.com/office/drawing/2014/main" id="{3A77A869-E683-B519-523B-352F48A09584}"/>
              </a:ext>
            </a:extLst>
          </p:cNvPr>
          <p:cNvCxnSpPr>
            <a:cxnSpLocks/>
          </p:cNvCxnSpPr>
          <p:nvPr/>
        </p:nvCxnSpPr>
        <p:spPr>
          <a:xfrm>
            <a:off x="2887593" y="3062098"/>
            <a:ext cx="0" cy="3669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de Seta Reta 41">
            <a:extLst>
              <a:ext uri="{FF2B5EF4-FFF2-40B4-BE49-F238E27FC236}">
                <a16:creationId xmlns:a16="http://schemas.microsoft.com/office/drawing/2014/main" id="{E5A92CFB-0519-7CD7-7275-757DEE65136B}"/>
              </a:ext>
            </a:extLst>
          </p:cNvPr>
          <p:cNvCxnSpPr>
            <a:cxnSpLocks/>
          </p:cNvCxnSpPr>
          <p:nvPr/>
        </p:nvCxnSpPr>
        <p:spPr>
          <a:xfrm flipH="1">
            <a:off x="3531037" y="3217757"/>
            <a:ext cx="308343" cy="336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Aparelhos de ventilação mecânica. salvação de uma pessoa do coronavírus.  ilustração | Vetor Premium">
            <a:extLst>
              <a:ext uri="{FF2B5EF4-FFF2-40B4-BE49-F238E27FC236}">
                <a16:creationId xmlns:a16="http://schemas.microsoft.com/office/drawing/2014/main" id="{7B250049-FCEB-3A96-3D67-96396497648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2177" y="1009701"/>
            <a:ext cx="1777668" cy="1636118"/>
          </a:xfrm>
          <a:prstGeom prst="rect">
            <a:avLst/>
          </a:prstGeom>
          <a:noFill/>
          <a:extLst>
            <a:ext uri="{909E8E84-426E-40DD-AFC4-6F175D3DCCD1}">
              <a14:hiddenFill xmlns:a14="http://schemas.microsoft.com/office/drawing/2010/main">
                <a:solidFill>
                  <a:srgbClr val="FFFFFF"/>
                </a:solidFill>
              </a14:hiddenFill>
            </a:ext>
          </a:extLst>
        </p:spPr>
      </p:pic>
      <p:sp>
        <p:nvSpPr>
          <p:cNvPr id="59" name="Espaço Reservado para Rodapé 3">
            <a:extLst>
              <a:ext uri="{FF2B5EF4-FFF2-40B4-BE49-F238E27FC236}">
                <a16:creationId xmlns:a16="http://schemas.microsoft.com/office/drawing/2014/main" id="{0331E0F1-4CB7-8361-A542-1B6A54656E2C}"/>
              </a:ext>
            </a:extLst>
          </p:cNvPr>
          <p:cNvSpPr>
            <a:spLocks noGrp="1"/>
          </p:cNvSpPr>
          <p:nvPr>
            <p:ph type="ftr" sz="quarter" idx="11"/>
          </p:nvPr>
        </p:nvSpPr>
        <p:spPr>
          <a:xfrm>
            <a:off x="4038600" y="6431824"/>
            <a:ext cx="4114800" cy="365125"/>
          </a:xfrm>
        </p:spPr>
        <p:txBody>
          <a:bodyPr/>
          <a:lstStyle/>
          <a:p>
            <a:r>
              <a:rPr lang="pt-BR"/>
              <a:t>www.xlung.net</a:t>
            </a:r>
          </a:p>
        </p:txBody>
      </p:sp>
      <p:pic>
        <p:nvPicPr>
          <p:cNvPr id="60" name="Imagem 59">
            <a:extLst>
              <a:ext uri="{FF2B5EF4-FFF2-40B4-BE49-F238E27FC236}">
                <a16:creationId xmlns:a16="http://schemas.microsoft.com/office/drawing/2014/main" id="{279B43A4-B4BF-6170-570B-3DEDE04E30F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8965" y="5730004"/>
            <a:ext cx="1209348" cy="569105"/>
          </a:xfrm>
          <a:prstGeom prst="rect">
            <a:avLst/>
          </a:prstGeom>
          <a:solidFill>
            <a:srgbClr val="F8EDE1">
              <a:alpha val="26579"/>
            </a:srgbClr>
          </a:solidFill>
        </p:spPr>
      </p:pic>
      <p:pic>
        <p:nvPicPr>
          <p:cNvPr id="1026" name="Picture 2">
            <a:extLst>
              <a:ext uri="{FF2B5EF4-FFF2-40B4-BE49-F238E27FC236}">
                <a16:creationId xmlns:a16="http://schemas.microsoft.com/office/drawing/2014/main" id="{E5261877-F8A2-F151-A034-C99D5FE5B95D}"/>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1373" r="38607" b="7161"/>
          <a:stretch/>
        </p:blipFill>
        <p:spPr bwMode="auto">
          <a:xfrm>
            <a:off x="2402007" y="1195928"/>
            <a:ext cx="1327037" cy="1315048"/>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0A6BCCCB-1B79-7FAC-8BB5-6FADD5D1F03C}"/>
              </a:ext>
            </a:extLst>
          </p:cNvPr>
          <p:cNvSpPr txBox="1"/>
          <p:nvPr/>
        </p:nvSpPr>
        <p:spPr>
          <a:xfrm>
            <a:off x="6817001" y="1692962"/>
            <a:ext cx="242374" cy="369332"/>
          </a:xfrm>
          <a:prstGeom prst="rect">
            <a:avLst/>
          </a:prstGeom>
          <a:noFill/>
        </p:spPr>
        <p:txBody>
          <a:bodyPr wrap="none" rtlCol="0">
            <a:spAutoFit/>
          </a:bodyPr>
          <a:lstStyle/>
          <a:p>
            <a:r>
              <a:rPr lang="pt-BR" dirty="0"/>
              <a:t>.</a:t>
            </a:r>
          </a:p>
        </p:txBody>
      </p:sp>
      <p:sp>
        <p:nvSpPr>
          <p:cNvPr id="6" name="CaixaDeTexto 5">
            <a:extLst>
              <a:ext uri="{FF2B5EF4-FFF2-40B4-BE49-F238E27FC236}">
                <a16:creationId xmlns:a16="http://schemas.microsoft.com/office/drawing/2014/main" id="{67E10FE5-52B0-7290-56AE-12A2C541246B}"/>
              </a:ext>
            </a:extLst>
          </p:cNvPr>
          <p:cNvSpPr txBox="1"/>
          <p:nvPr/>
        </p:nvSpPr>
        <p:spPr>
          <a:xfrm>
            <a:off x="428965" y="245865"/>
            <a:ext cx="4630811" cy="461665"/>
          </a:xfrm>
          <a:prstGeom prst="rect">
            <a:avLst/>
          </a:prstGeom>
          <a:noFill/>
        </p:spPr>
        <p:txBody>
          <a:bodyPr wrap="square">
            <a:spAutoFit/>
          </a:bodyPr>
          <a:lstStyle/>
          <a:p>
            <a:r>
              <a:rPr lang="pt-BR" sz="2400" b="1" dirty="0">
                <a:solidFill>
                  <a:srgbClr val="C00000"/>
                </a:solidFill>
                <a:latin typeface="+mj-lt"/>
                <a:cs typeface="Times New Roman" panose="02020603050405020304" pitchFamily="18" charset="0"/>
              </a:rPr>
              <a:t>Patient - ventilator asynchronies </a:t>
            </a:r>
          </a:p>
        </p:txBody>
      </p:sp>
      <p:cxnSp>
        <p:nvCxnSpPr>
          <p:cNvPr id="1046" name="Conector de Seta Reta 1045">
            <a:extLst>
              <a:ext uri="{FF2B5EF4-FFF2-40B4-BE49-F238E27FC236}">
                <a16:creationId xmlns:a16="http://schemas.microsoft.com/office/drawing/2014/main" id="{1E0F466D-BD9E-EC5F-6083-F66B71B6026C}"/>
              </a:ext>
            </a:extLst>
          </p:cNvPr>
          <p:cNvCxnSpPr>
            <a:cxnSpLocks/>
          </p:cNvCxnSpPr>
          <p:nvPr/>
        </p:nvCxnSpPr>
        <p:spPr>
          <a:xfrm flipH="1" flipV="1">
            <a:off x="4106555" y="4605285"/>
            <a:ext cx="689188" cy="417965"/>
          </a:xfrm>
          <a:prstGeom prst="straightConnector1">
            <a:avLst/>
          </a:prstGeom>
          <a:ln w="15875" cap="rnd">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55" name="Conector de Seta Reta 1054">
            <a:extLst>
              <a:ext uri="{FF2B5EF4-FFF2-40B4-BE49-F238E27FC236}">
                <a16:creationId xmlns:a16="http://schemas.microsoft.com/office/drawing/2014/main" id="{899E2402-ABC1-26DA-C877-B6A1C4750DF2}"/>
              </a:ext>
            </a:extLst>
          </p:cNvPr>
          <p:cNvCxnSpPr>
            <a:cxnSpLocks/>
          </p:cNvCxnSpPr>
          <p:nvPr/>
        </p:nvCxnSpPr>
        <p:spPr>
          <a:xfrm flipH="1">
            <a:off x="4095549" y="1835593"/>
            <a:ext cx="597893" cy="418385"/>
          </a:xfrm>
          <a:prstGeom prst="straightConnector1">
            <a:avLst/>
          </a:prstGeom>
          <a:ln w="158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05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4D5B8A2-A3EF-7BDA-74B0-141E494DAA6A}"/>
              </a:ext>
            </a:extLst>
          </p:cNvPr>
          <p:cNvSpPr>
            <a:spLocks noGrp="1"/>
          </p:cNvSpPr>
          <p:nvPr>
            <p:ph type="title"/>
          </p:nvPr>
        </p:nvSpPr>
        <p:spPr>
          <a:xfrm>
            <a:off x="0" y="0"/>
            <a:ext cx="12192000" cy="1325563"/>
          </a:xfrm>
          <a:solidFill>
            <a:srgbClr val="C00000"/>
          </a:solidFill>
        </p:spPr>
        <p:txBody>
          <a:bodyPr>
            <a:noAutofit/>
          </a:bodyPr>
          <a:lstStyle/>
          <a:p>
            <a:pPr algn="ctr"/>
            <a:r>
              <a:rPr lang="en-US" sz="3600" dirty="0">
                <a:solidFill>
                  <a:schemeClr val="bg1">
                    <a:lumMod val="85000"/>
                  </a:schemeClr>
                </a:solidFill>
              </a:rPr>
              <a:t>Late cycling with pressure overshoot</a:t>
            </a:r>
            <a:endParaRPr lang="pt-BR" sz="3600" dirty="0">
              <a:solidFill>
                <a:schemeClr val="bg1">
                  <a:lumMod val="85000"/>
                </a:schemeClr>
              </a:solidFill>
            </a:endParaRPr>
          </a:p>
        </p:txBody>
      </p:sp>
      <p:sp>
        <p:nvSpPr>
          <p:cNvPr id="7" name="Espaço Reservado para Rodapé 3">
            <a:extLst>
              <a:ext uri="{FF2B5EF4-FFF2-40B4-BE49-F238E27FC236}">
                <a16:creationId xmlns:a16="http://schemas.microsoft.com/office/drawing/2014/main" id="{8AE4E84B-D579-451C-6EEF-E0F108D783A6}"/>
              </a:ext>
            </a:extLst>
          </p:cNvPr>
          <p:cNvSpPr>
            <a:spLocks noGrp="1"/>
          </p:cNvSpPr>
          <p:nvPr>
            <p:ph type="ftr" sz="quarter" idx="11"/>
          </p:nvPr>
        </p:nvSpPr>
        <p:spPr>
          <a:xfrm>
            <a:off x="4038600" y="6500728"/>
            <a:ext cx="4114800" cy="365125"/>
          </a:xfrm>
        </p:spPr>
        <p:txBody>
          <a:bodyPr/>
          <a:lstStyle/>
          <a:p>
            <a:r>
              <a:rPr lang="pt-BR"/>
              <a:t>www.xlung.net</a:t>
            </a:r>
          </a:p>
        </p:txBody>
      </p:sp>
      <p:pic>
        <p:nvPicPr>
          <p:cNvPr id="8" name="Imagem 7">
            <a:extLst>
              <a:ext uri="{FF2B5EF4-FFF2-40B4-BE49-F238E27FC236}">
                <a16:creationId xmlns:a16="http://schemas.microsoft.com/office/drawing/2014/main" id="{DD663550-DBA7-A998-0559-A211EB74A88F}"/>
              </a:ext>
            </a:extLst>
          </p:cNvPr>
          <p:cNvPicPr>
            <a:picLocks noChangeAspect="1"/>
          </p:cNvPicPr>
          <p:nvPr/>
        </p:nvPicPr>
        <p:blipFill>
          <a:blip r:embed="rId3"/>
          <a:stretch>
            <a:fillRect/>
          </a:stretch>
        </p:blipFill>
        <p:spPr>
          <a:xfrm>
            <a:off x="192088" y="6441991"/>
            <a:ext cx="863600" cy="406400"/>
          </a:xfrm>
          <a:prstGeom prst="rect">
            <a:avLst/>
          </a:prstGeom>
        </p:spPr>
      </p:pic>
      <p:pic>
        <p:nvPicPr>
          <p:cNvPr id="3" name="Imagem 2">
            <a:extLst>
              <a:ext uri="{FF2B5EF4-FFF2-40B4-BE49-F238E27FC236}">
                <a16:creationId xmlns:a16="http://schemas.microsoft.com/office/drawing/2014/main" id="{4002C8AB-B7D6-AD00-4C90-506C6BC9FF52}"/>
              </a:ext>
            </a:extLst>
          </p:cNvPr>
          <p:cNvPicPr>
            <a:picLocks noChangeAspect="1"/>
          </p:cNvPicPr>
          <p:nvPr/>
        </p:nvPicPr>
        <p:blipFill rotWithShape="1">
          <a:blip r:embed="rId4">
            <a:extLst>
              <a:ext uri="{28A0092B-C50C-407E-A947-70E740481C1C}">
                <a14:useLocalDpi xmlns:a14="http://schemas.microsoft.com/office/drawing/2010/main" val="0"/>
              </a:ext>
            </a:extLst>
          </a:blip>
          <a:srcRect l="4958"/>
          <a:stretch/>
        </p:blipFill>
        <p:spPr>
          <a:xfrm>
            <a:off x="1600200" y="1513401"/>
            <a:ext cx="8775700" cy="4877793"/>
          </a:xfrm>
          <a:prstGeom prst="rect">
            <a:avLst/>
          </a:prstGeom>
        </p:spPr>
      </p:pic>
    </p:spTree>
    <p:extLst>
      <p:ext uri="{BB962C8B-B14F-4D97-AF65-F5344CB8AC3E}">
        <p14:creationId xmlns:p14="http://schemas.microsoft.com/office/powerpoint/2010/main" val="356791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4D5B8A2-A3EF-7BDA-74B0-141E494DAA6A}"/>
              </a:ext>
            </a:extLst>
          </p:cNvPr>
          <p:cNvSpPr>
            <a:spLocks noGrp="1"/>
          </p:cNvSpPr>
          <p:nvPr>
            <p:ph type="title"/>
          </p:nvPr>
        </p:nvSpPr>
        <p:spPr>
          <a:xfrm>
            <a:off x="0" y="0"/>
            <a:ext cx="12192000" cy="1325563"/>
          </a:xfrm>
          <a:solidFill>
            <a:srgbClr val="C00000"/>
          </a:solidFill>
        </p:spPr>
        <p:txBody>
          <a:bodyPr>
            <a:noAutofit/>
          </a:bodyPr>
          <a:lstStyle/>
          <a:p>
            <a:pPr algn="ctr"/>
            <a:r>
              <a:rPr lang="pt-BR" sz="3600" dirty="0">
                <a:solidFill>
                  <a:schemeClr val="bg1">
                    <a:lumMod val="85000"/>
                  </a:schemeClr>
                </a:solidFill>
              </a:rPr>
              <a:t>Insufficient flow</a:t>
            </a:r>
          </a:p>
        </p:txBody>
      </p:sp>
      <p:sp>
        <p:nvSpPr>
          <p:cNvPr id="7" name="Espaço Reservado para Rodapé 3">
            <a:extLst>
              <a:ext uri="{FF2B5EF4-FFF2-40B4-BE49-F238E27FC236}">
                <a16:creationId xmlns:a16="http://schemas.microsoft.com/office/drawing/2014/main" id="{C1BB14DC-2A7A-D122-1D39-F0C8DBDD6E5F}"/>
              </a:ext>
            </a:extLst>
          </p:cNvPr>
          <p:cNvSpPr>
            <a:spLocks noGrp="1"/>
          </p:cNvSpPr>
          <p:nvPr>
            <p:ph type="ftr" sz="quarter" idx="11"/>
          </p:nvPr>
        </p:nvSpPr>
        <p:spPr>
          <a:xfrm>
            <a:off x="4038600" y="6500728"/>
            <a:ext cx="4114800" cy="365125"/>
          </a:xfrm>
        </p:spPr>
        <p:txBody>
          <a:bodyPr/>
          <a:lstStyle/>
          <a:p>
            <a:r>
              <a:rPr lang="pt-BR"/>
              <a:t>www.xlung.net</a:t>
            </a:r>
          </a:p>
        </p:txBody>
      </p:sp>
      <p:pic>
        <p:nvPicPr>
          <p:cNvPr id="8" name="Imagem 7">
            <a:extLst>
              <a:ext uri="{FF2B5EF4-FFF2-40B4-BE49-F238E27FC236}">
                <a16:creationId xmlns:a16="http://schemas.microsoft.com/office/drawing/2014/main" id="{C41A9917-C940-7AEF-7B45-5369D73F0B63}"/>
              </a:ext>
            </a:extLst>
          </p:cNvPr>
          <p:cNvPicPr>
            <a:picLocks noChangeAspect="1"/>
          </p:cNvPicPr>
          <p:nvPr/>
        </p:nvPicPr>
        <p:blipFill>
          <a:blip r:embed="rId3"/>
          <a:stretch>
            <a:fillRect/>
          </a:stretch>
        </p:blipFill>
        <p:spPr>
          <a:xfrm>
            <a:off x="192088" y="6441991"/>
            <a:ext cx="863600" cy="406400"/>
          </a:xfrm>
          <a:prstGeom prst="rect">
            <a:avLst/>
          </a:prstGeom>
        </p:spPr>
      </p:pic>
      <p:pic>
        <p:nvPicPr>
          <p:cNvPr id="3" name="Imagem 2">
            <a:extLst>
              <a:ext uri="{FF2B5EF4-FFF2-40B4-BE49-F238E27FC236}">
                <a16:creationId xmlns:a16="http://schemas.microsoft.com/office/drawing/2014/main" id="{8F6CB228-743D-40C0-BBF0-8975D7C70429}"/>
              </a:ext>
            </a:extLst>
          </p:cNvPr>
          <p:cNvPicPr>
            <a:picLocks noChangeAspect="1"/>
          </p:cNvPicPr>
          <p:nvPr/>
        </p:nvPicPr>
        <p:blipFill rotWithShape="1">
          <a:blip r:embed="rId4"/>
          <a:srcRect l="11971" t="55387" r="51250" b="8698"/>
          <a:stretch/>
        </p:blipFill>
        <p:spPr>
          <a:xfrm>
            <a:off x="1977903" y="1536260"/>
            <a:ext cx="8551670" cy="4695033"/>
          </a:xfrm>
          <a:prstGeom prst="rect">
            <a:avLst/>
          </a:prstGeom>
        </p:spPr>
      </p:pic>
    </p:spTree>
    <p:extLst>
      <p:ext uri="{BB962C8B-B14F-4D97-AF65-F5344CB8AC3E}">
        <p14:creationId xmlns:p14="http://schemas.microsoft.com/office/powerpoint/2010/main" val="3604312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4D5B8A2-A3EF-7BDA-74B0-141E494DAA6A}"/>
              </a:ext>
            </a:extLst>
          </p:cNvPr>
          <p:cNvSpPr>
            <a:spLocks noGrp="1"/>
          </p:cNvSpPr>
          <p:nvPr>
            <p:ph type="title"/>
          </p:nvPr>
        </p:nvSpPr>
        <p:spPr>
          <a:xfrm>
            <a:off x="0" y="0"/>
            <a:ext cx="12192000" cy="1325563"/>
          </a:xfrm>
          <a:solidFill>
            <a:srgbClr val="C00000"/>
          </a:solidFill>
        </p:spPr>
        <p:txBody>
          <a:bodyPr>
            <a:noAutofit/>
          </a:bodyPr>
          <a:lstStyle/>
          <a:p>
            <a:pPr algn="ctr"/>
            <a:r>
              <a:rPr lang="pt-BR" sz="3600" dirty="0">
                <a:solidFill>
                  <a:schemeClr val="bg1">
                    <a:lumMod val="85000"/>
                  </a:schemeClr>
                </a:solidFill>
              </a:rPr>
              <a:t>Excessive flow</a:t>
            </a:r>
          </a:p>
        </p:txBody>
      </p:sp>
      <p:sp>
        <p:nvSpPr>
          <p:cNvPr id="7" name="Espaço Reservado para Rodapé 3">
            <a:extLst>
              <a:ext uri="{FF2B5EF4-FFF2-40B4-BE49-F238E27FC236}">
                <a16:creationId xmlns:a16="http://schemas.microsoft.com/office/drawing/2014/main" id="{C1BB14DC-2A7A-D122-1D39-F0C8DBDD6E5F}"/>
              </a:ext>
            </a:extLst>
          </p:cNvPr>
          <p:cNvSpPr>
            <a:spLocks noGrp="1"/>
          </p:cNvSpPr>
          <p:nvPr>
            <p:ph type="ftr" sz="quarter" idx="11"/>
          </p:nvPr>
        </p:nvSpPr>
        <p:spPr>
          <a:xfrm>
            <a:off x="4038600" y="6500728"/>
            <a:ext cx="4114800" cy="365125"/>
          </a:xfrm>
        </p:spPr>
        <p:txBody>
          <a:bodyPr/>
          <a:lstStyle/>
          <a:p>
            <a:r>
              <a:rPr lang="pt-BR"/>
              <a:t>www.xlung.net</a:t>
            </a:r>
          </a:p>
        </p:txBody>
      </p:sp>
      <p:pic>
        <p:nvPicPr>
          <p:cNvPr id="8" name="Imagem 7">
            <a:extLst>
              <a:ext uri="{FF2B5EF4-FFF2-40B4-BE49-F238E27FC236}">
                <a16:creationId xmlns:a16="http://schemas.microsoft.com/office/drawing/2014/main" id="{C41A9917-C940-7AEF-7B45-5369D73F0B63}"/>
              </a:ext>
            </a:extLst>
          </p:cNvPr>
          <p:cNvPicPr>
            <a:picLocks noChangeAspect="1"/>
          </p:cNvPicPr>
          <p:nvPr/>
        </p:nvPicPr>
        <p:blipFill>
          <a:blip r:embed="rId3"/>
          <a:stretch>
            <a:fillRect/>
          </a:stretch>
        </p:blipFill>
        <p:spPr>
          <a:xfrm>
            <a:off x="192088" y="6441991"/>
            <a:ext cx="863600" cy="406400"/>
          </a:xfrm>
          <a:prstGeom prst="rect">
            <a:avLst/>
          </a:prstGeom>
        </p:spPr>
      </p:pic>
      <p:grpSp>
        <p:nvGrpSpPr>
          <p:cNvPr id="5" name="Agrupar 4">
            <a:extLst>
              <a:ext uri="{FF2B5EF4-FFF2-40B4-BE49-F238E27FC236}">
                <a16:creationId xmlns:a16="http://schemas.microsoft.com/office/drawing/2014/main" id="{F504A53F-E266-04BF-5009-4634CCF17FAA}"/>
              </a:ext>
            </a:extLst>
          </p:cNvPr>
          <p:cNvGrpSpPr/>
          <p:nvPr/>
        </p:nvGrpSpPr>
        <p:grpSpPr>
          <a:xfrm>
            <a:off x="3771102" y="1632579"/>
            <a:ext cx="4497395" cy="4502395"/>
            <a:chOff x="4266402" y="1632579"/>
            <a:chExt cx="4497395" cy="4502395"/>
          </a:xfrm>
        </p:grpSpPr>
        <p:grpSp>
          <p:nvGrpSpPr>
            <p:cNvPr id="9" name="Agrupar 8">
              <a:extLst>
                <a:ext uri="{FF2B5EF4-FFF2-40B4-BE49-F238E27FC236}">
                  <a16:creationId xmlns:a16="http://schemas.microsoft.com/office/drawing/2014/main" id="{6AA68A59-1D6E-4285-B0FD-69DA9BEC096C}"/>
                </a:ext>
              </a:extLst>
            </p:cNvPr>
            <p:cNvGrpSpPr/>
            <p:nvPr/>
          </p:nvGrpSpPr>
          <p:grpSpPr>
            <a:xfrm>
              <a:off x="4266402" y="1632579"/>
              <a:ext cx="4497395" cy="4502395"/>
              <a:chOff x="3423111" y="1607533"/>
              <a:chExt cx="4497395" cy="4502395"/>
            </a:xfrm>
          </p:grpSpPr>
          <p:pic>
            <p:nvPicPr>
              <p:cNvPr id="10" name="Imagem 9">
                <a:extLst>
                  <a:ext uri="{FF2B5EF4-FFF2-40B4-BE49-F238E27FC236}">
                    <a16:creationId xmlns:a16="http://schemas.microsoft.com/office/drawing/2014/main" id="{72AD3DCD-2F76-4911-9A1C-E9C95961B713}"/>
                  </a:ext>
                </a:extLst>
              </p:cNvPr>
              <p:cNvPicPr>
                <a:picLocks noChangeAspect="1"/>
              </p:cNvPicPr>
              <p:nvPr/>
            </p:nvPicPr>
            <p:blipFill rotWithShape="1">
              <a:blip r:embed="rId4"/>
              <a:srcRect l="9364" t="31805" r="52381" b="38002"/>
              <a:stretch/>
            </p:blipFill>
            <p:spPr>
              <a:xfrm>
                <a:off x="3423111" y="1607533"/>
                <a:ext cx="4497395" cy="4502395"/>
              </a:xfrm>
              <a:prstGeom prst="rect">
                <a:avLst/>
              </a:prstGeom>
              <a:ln w="28575">
                <a:solidFill>
                  <a:schemeClr val="tx1"/>
                </a:solidFill>
              </a:ln>
            </p:spPr>
          </p:pic>
          <p:pic>
            <p:nvPicPr>
              <p:cNvPr id="11" name="Imagem 10">
                <a:extLst>
                  <a:ext uri="{FF2B5EF4-FFF2-40B4-BE49-F238E27FC236}">
                    <a16:creationId xmlns:a16="http://schemas.microsoft.com/office/drawing/2014/main" id="{AC7513B6-C49D-4E51-A2FE-8647DE6D3FCD}"/>
                  </a:ext>
                </a:extLst>
              </p:cNvPr>
              <p:cNvPicPr>
                <a:picLocks noChangeAspect="1"/>
              </p:cNvPicPr>
              <p:nvPr/>
            </p:nvPicPr>
            <p:blipFill rotWithShape="1">
              <a:blip r:embed="rId4">
                <a:extLst>
                  <a:ext uri="{28A0092B-C50C-407E-A947-70E740481C1C}">
                    <a14:useLocalDpi xmlns:a14="http://schemas.microsoft.com/office/drawing/2010/main" val="0"/>
                  </a:ext>
                </a:extLst>
              </a:blip>
              <a:srcRect l="17727" t="33085" r="72229" b="63981"/>
              <a:stretch/>
            </p:blipFill>
            <p:spPr>
              <a:xfrm>
                <a:off x="4346786" y="1607533"/>
                <a:ext cx="1952414" cy="402449"/>
              </a:xfrm>
              <a:prstGeom prst="rect">
                <a:avLst/>
              </a:prstGeom>
            </p:spPr>
          </p:pic>
          <p:pic>
            <p:nvPicPr>
              <p:cNvPr id="12" name="Imagem 11">
                <a:extLst>
                  <a:ext uri="{FF2B5EF4-FFF2-40B4-BE49-F238E27FC236}">
                    <a16:creationId xmlns:a16="http://schemas.microsoft.com/office/drawing/2014/main" id="{1C1200DF-F231-41E6-ACE5-3B289FD737EB}"/>
                  </a:ext>
                </a:extLst>
              </p:cNvPr>
              <p:cNvPicPr>
                <a:picLocks noChangeAspect="1"/>
              </p:cNvPicPr>
              <p:nvPr/>
            </p:nvPicPr>
            <p:blipFill rotWithShape="1">
              <a:blip r:embed="rId4">
                <a:extLst>
                  <a:ext uri="{28A0092B-C50C-407E-A947-70E740481C1C}">
                    <a14:useLocalDpi xmlns:a14="http://schemas.microsoft.com/office/drawing/2010/main" val="0"/>
                  </a:ext>
                </a:extLst>
              </a:blip>
              <a:srcRect l="19085" t="48805" r="72229" b="49656"/>
              <a:stretch/>
            </p:blipFill>
            <p:spPr>
              <a:xfrm>
                <a:off x="4456620" y="3951251"/>
                <a:ext cx="1055067" cy="211090"/>
              </a:xfrm>
              <a:prstGeom prst="rect">
                <a:avLst/>
              </a:prstGeom>
            </p:spPr>
          </p:pic>
          <p:pic>
            <p:nvPicPr>
              <p:cNvPr id="13" name="Imagem 12">
                <a:extLst>
                  <a:ext uri="{FF2B5EF4-FFF2-40B4-BE49-F238E27FC236}">
                    <a16:creationId xmlns:a16="http://schemas.microsoft.com/office/drawing/2014/main" id="{0C7A48E4-5B87-43ED-8AD5-87BF6C3B10C7}"/>
                  </a:ext>
                </a:extLst>
              </p:cNvPr>
              <p:cNvPicPr>
                <a:picLocks noChangeAspect="1"/>
              </p:cNvPicPr>
              <p:nvPr/>
            </p:nvPicPr>
            <p:blipFill rotWithShape="1">
              <a:blip r:embed="rId4">
                <a:extLst>
                  <a:ext uri="{28A0092B-C50C-407E-A947-70E740481C1C}">
                    <a14:useLocalDpi xmlns:a14="http://schemas.microsoft.com/office/drawing/2010/main" val="0"/>
                  </a:ext>
                </a:extLst>
              </a:blip>
              <a:srcRect l="19085" t="48805" r="72229" b="49656"/>
              <a:stretch/>
            </p:blipFill>
            <p:spPr>
              <a:xfrm>
                <a:off x="5511687" y="3759891"/>
                <a:ext cx="787513" cy="402449"/>
              </a:xfrm>
              <a:prstGeom prst="rect">
                <a:avLst/>
              </a:prstGeom>
            </p:spPr>
          </p:pic>
        </p:grpSp>
        <p:cxnSp>
          <p:nvCxnSpPr>
            <p:cNvPr id="3" name="Conector de Seta Reta 2">
              <a:extLst>
                <a:ext uri="{FF2B5EF4-FFF2-40B4-BE49-F238E27FC236}">
                  <a16:creationId xmlns:a16="http://schemas.microsoft.com/office/drawing/2014/main" id="{5E4A004B-1624-2D6B-E713-935C777F609F}"/>
                </a:ext>
              </a:extLst>
            </p:cNvPr>
            <p:cNvCxnSpPr/>
            <p:nvPr/>
          </p:nvCxnSpPr>
          <p:spPr>
            <a:xfrm>
              <a:off x="4991100" y="2035028"/>
              <a:ext cx="0" cy="301772"/>
            </a:xfrm>
            <a:prstGeom prst="straightConnector1">
              <a:avLst/>
            </a:prstGeom>
            <a:ln w="381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5950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3">
            <a:extLst>
              <a:ext uri="{FF2B5EF4-FFF2-40B4-BE49-F238E27FC236}">
                <a16:creationId xmlns:a16="http://schemas.microsoft.com/office/drawing/2014/main" id="{C68E4285-ECE2-5FA6-FBC8-6400B8161DD6}"/>
              </a:ext>
            </a:extLst>
          </p:cNvPr>
          <p:cNvGraphicFramePr>
            <a:graphicFrameLocks noGrp="1"/>
          </p:cNvGraphicFramePr>
          <p:nvPr/>
        </p:nvGraphicFramePr>
        <p:xfrm>
          <a:off x="0" y="845563"/>
          <a:ext cx="12191999" cy="4936603"/>
        </p:xfrm>
        <a:graphic>
          <a:graphicData uri="http://schemas.openxmlformats.org/drawingml/2006/table">
            <a:tbl>
              <a:tblPr firstRow="1" bandRow="1">
                <a:tableStyleId>{2D5ABB26-0587-4C30-8999-92F81FD0307C}</a:tableStyleId>
              </a:tblPr>
              <a:tblGrid>
                <a:gridCol w="1639645">
                  <a:extLst>
                    <a:ext uri="{9D8B030D-6E8A-4147-A177-3AD203B41FA5}">
                      <a16:colId xmlns:a16="http://schemas.microsoft.com/office/drawing/2014/main" val="771590944"/>
                    </a:ext>
                  </a:extLst>
                </a:gridCol>
                <a:gridCol w="2968260">
                  <a:extLst>
                    <a:ext uri="{9D8B030D-6E8A-4147-A177-3AD203B41FA5}">
                      <a16:colId xmlns:a16="http://schemas.microsoft.com/office/drawing/2014/main" val="1154168726"/>
                    </a:ext>
                  </a:extLst>
                </a:gridCol>
                <a:gridCol w="2594727">
                  <a:extLst>
                    <a:ext uri="{9D8B030D-6E8A-4147-A177-3AD203B41FA5}">
                      <a16:colId xmlns:a16="http://schemas.microsoft.com/office/drawing/2014/main" val="2150643537"/>
                    </a:ext>
                  </a:extLst>
                </a:gridCol>
                <a:gridCol w="2586037">
                  <a:extLst>
                    <a:ext uri="{9D8B030D-6E8A-4147-A177-3AD203B41FA5}">
                      <a16:colId xmlns:a16="http://schemas.microsoft.com/office/drawing/2014/main" val="1903575802"/>
                    </a:ext>
                  </a:extLst>
                </a:gridCol>
                <a:gridCol w="2403330">
                  <a:extLst>
                    <a:ext uri="{9D8B030D-6E8A-4147-A177-3AD203B41FA5}">
                      <a16:colId xmlns:a16="http://schemas.microsoft.com/office/drawing/2014/main" val="1583798724"/>
                    </a:ext>
                  </a:extLst>
                </a:gridCol>
              </a:tblGrid>
              <a:tr h="346930">
                <a:tc>
                  <a:txBody>
                    <a:bodyPr/>
                    <a:lstStyle/>
                    <a:p>
                      <a:pPr algn="l" fontAlgn="b"/>
                      <a:r>
                        <a:rPr lang="pt-BR" sz="1800" b="1" i="1" u="none" strike="noStrike" dirty="0">
                          <a:solidFill>
                            <a:schemeClr val="tx1">
                              <a:lumMod val="75000"/>
                              <a:lumOff val="25000"/>
                            </a:schemeClr>
                          </a:solidFill>
                          <a:effectLst/>
                          <a:latin typeface="+mn-lt"/>
                          <a:cs typeface="Times New Roman" panose="02020603050405020304" pitchFamily="18" charset="0"/>
                        </a:rPr>
                        <a:t> </a:t>
                      </a:r>
                      <a:r>
                        <a:rPr lang="pt-BR" sz="1800" b="1" i="1" u="none" strike="noStrike" dirty="0" err="1">
                          <a:solidFill>
                            <a:schemeClr val="tx1">
                              <a:lumMod val="75000"/>
                              <a:lumOff val="25000"/>
                            </a:schemeClr>
                          </a:solidFill>
                          <a:effectLst/>
                          <a:latin typeface="+mn-lt"/>
                          <a:cs typeface="Times New Roman" panose="02020603050405020304" pitchFamily="18" charset="0"/>
                        </a:rPr>
                        <a:t>Variants</a:t>
                      </a:r>
                      <a:endParaRPr lang="pt-BR" sz="1800" b="1" i="1"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4288" algn="l" defTabSz="179388"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800" b="1" i="1" baseline="0" dirty="0">
                          <a:solidFill>
                            <a:schemeClr val="tx1">
                              <a:lumMod val="75000"/>
                              <a:lumOff val="25000"/>
                            </a:schemeClr>
                          </a:solidFill>
                          <a:latin typeface="+mn-lt"/>
                          <a:cs typeface="Times New Roman" panose="02020603050405020304" pitchFamily="18" charset="0"/>
                        </a:rPr>
                        <a:t>Reverse triggering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800" b="1" i="1" baseline="0" dirty="0">
                          <a:solidFill>
                            <a:schemeClr val="tx1">
                              <a:lumMod val="75000"/>
                              <a:lumOff val="25000"/>
                            </a:schemeClr>
                          </a:solidFill>
                          <a:latin typeface="+mn-lt"/>
                          <a:cs typeface="Times New Roman" panose="02020603050405020304" pitchFamily="18" charset="0"/>
                        </a:rPr>
                        <a:t>Double triggering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1800" b="1" i="1" u="none" strike="noStrike" dirty="0">
                          <a:solidFill>
                            <a:schemeClr val="tx1">
                              <a:lumMod val="75000"/>
                              <a:lumOff val="25000"/>
                            </a:schemeClr>
                          </a:solidFill>
                          <a:effectLst/>
                          <a:latin typeface="+mn-lt"/>
                          <a:cs typeface="Times New Roman" panose="02020603050405020304" pitchFamily="18" charset="0"/>
                        </a:rPr>
                        <a:t>Ineffective effort</a:t>
                      </a:r>
                    </a:p>
                  </a:txBody>
                  <a:tcPr marL="4261" marR="4261" marT="426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1800" b="1" i="1" u="none" strike="noStrike" dirty="0" err="1">
                          <a:solidFill>
                            <a:schemeClr val="tx1">
                              <a:lumMod val="75000"/>
                              <a:lumOff val="25000"/>
                            </a:schemeClr>
                          </a:solidFill>
                          <a:effectLst/>
                          <a:latin typeface="+mn-lt"/>
                          <a:cs typeface="Times New Roman" panose="02020603050405020304" pitchFamily="18" charset="0"/>
                        </a:rPr>
                        <a:t>Autotriggering</a:t>
                      </a:r>
                      <a:endParaRPr lang="pt-BR" sz="1800" b="1" i="1"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6859506"/>
                  </a:ext>
                </a:extLst>
              </a:tr>
              <a:tr h="1629755">
                <a:tc>
                  <a:txBody>
                    <a:bodyPr/>
                    <a:lstStyle/>
                    <a:p>
                      <a:pPr algn="l" fontAlgn="ctr"/>
                      <a:r>
                        <a:rPr lang="pt-BR" sz="1800" b="1" u="none" strike="noStrike" dirty="0">
                          <a:solidFill>
                            <a:schemeClr val="tx1">
                              <a:lumMod val="75000"/>
                              <a:lumOff val="25000"/>
                            </a:schemeClr>
                          </a:solidFill>
                          <a:effectLst/>
                          <a:latin typeface="+mn-lt"/>
                          <a:cs typeface="Times New Roman" panose="02020603050405020304" pitchFamily="18" charset="0"/>
                        </a:rPr>
                        <a:t> </a:t>
                      </a:r>
                      <a:r>
                        <a:rPr lang="pt-BR" sz="1800" b="1" u="none" strike="noStrike" dirty="0" err="1">
                          <a:solidFill>
                            <a:schemeClr val="tx1">
                              <a:lumMod val="75000"/>
                              <a:lumOff val="25000"/>
                            </a:schemeClr>
                          </a:solidFill>
                          <a:effectLst/>
                          <a:latin typeface="+mn-lt"/>
                          <a:cs typeface="Times New Roman" panose="02020603050405020304" pitchFamily="18" charset="0"/>
                        </a:rPr>
                        <a:t>Mechanisms</a:t>
                      </a:r>
                      <a:endParaRPr lang="pt-BR" sz="1800" b="1"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Diaphragm activation due </a:t>
                      </a: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to reflex mechanisms</a:t>
                      </a: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induced by a mechanically controlled cycle</a:t>
                      </a: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Patient's neural respiratory time &gt; ventilator mechanical time</a:t>
                      </a: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Decreased Pmus / respiratory drive</a:t>
                      </a: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Decreased sensitivity</a:t>
                      </a: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Auto-PEEP</a:t>
                      </a:r>
                      <a:endParaRPr lang="pt-BR" sz="180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Leaks</a:t>
                      </a: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Heartbeat transmissions</a:t>
                      </a: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Secretions/condensate into the circuit</a:t>
                      </a: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4571187"/>
                  </a:ext>
                </a:extLst>
              </a:tr>
              <a:tr h="0">
                <a:tc>
                  <a:txBody>
                    <a:bodyPr/>
                    <a:lstStyle/>
                    <a:p>
                      <a:pPr algn="l" fontAlgn="ctr"/>
                      <a:r>
                        <a:rPr lang="pt-BR" sz="1800" b="1" u="none" strike="noStrike" dirty="0">
                          <a:solidFill>
                            <a:schemeClr val="tx1">
                              <a:lumMod val="75000"/>
                              <a:lumOff val="25000"/>
                            </a:schemeClr>
                          </a:solidFill>
                          <a:effectLst/>
                          <a:latin typeface="+mn-lt"/>
                          <a:cs typeface="Times New Roman" panose="02020603050405020304" pitchFamily="18" charset="0"/>
                        </a:rPr>
                        <a:t> </a:t>
                      </a:r>
                      <a:r>
                        <a:rPr lang="pt-BR" sz="1800" b="1" u="none" strike="noStrike" dirty="0" err="1">
                          <a:solidFill>
                            <a:schemeClr val="tx1">
                              <a:lumMod val="75000"/>
                              <a:lumOff val="25000"/>
                            </a:schemeClr>
                          </a:solidFill>
                          <a:effectLst/>
                          <a:latin typeface="+mn-lt"/>
                          <a:cs typeface="Times New Roman" panose="02020603050405020304" pitchFamily="18" charset="0"/>
                        </a:rPr>
                        <a:t>Risks</a:t>
                      </a:r>
                      <a:endParaRPr lang="pt-BR" sz="1800" b="1"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i="0" u="none" strike="noStrike" dirty="0" err="1">
                          <a:solidFill>
                            <a:schemeClr val="tx1">
                              <a:lumMod val="75000"/>
                              <a:lumOff val="25000"/>
                            </a:schemeClr>
                          </a:solidFill>
                          <a:effectLst/>
                          <a:latin typeface="+mn-lt"/>
                          <a:cs typeface="Times New Roman" panose="02020603050405020304" pitchFamily="18" charset="0"/>
                        </a:rPr>
                        <a:t>Breath</a:t>
                      </a:r>
                      <a:r>
                        <a:rPr lang="pt-BR" sz="1800" i="0" u="none" strike="noStrike" dirty="0">
                          <a:solidFill>
                            <a:schemeClr val="tx1">
                              <a:lumMod val="75000"/>
                              <a:lumOff val="25000"/>
                            </a:schemeClr>
                          </a:solidFill>
                          <a:effectLst/>
                          <a:latin typeface="+mn-lt"/>
                          <a:cs typeface="Times New Roman" panose="02020603050405020304" pitchFamily="18" charset="0"/>
                        </a:rPr>
                        <a:t> </a:t>
                      </a:r>
                      <a:r>
                        <a:rPr lang="pt-BR" sz="1800" i="0" u="none" strike="noStrike" dirty="0" err="1">
                          <a:solidFill>
                            <a:schemeClr val="tx1">
                              <a:lumMod val="75000"/>
                              <a:lumOff val="25000"/>
                            </a:schemeClr>
                          </a:solidFill>
                          <a:effectLst/>
                          <a:latin typeface="+mn-lt"/>
                          <a:cs typeface="Times New Roman" panose="02020603050405020304" pitchFamily="18" charset="0"/>
                        </a:rPr>
                        <a:t>stacking</a:t>
                      </a:r>
                      <a:r>
                        <a:rPr lang="pt-BR" sz="1800" i="0" u="none" strike="noStrike" dirty="0">
                          <a:solidFill>
                            <a:schemeClr val="tx1">
                              <a:lumMod val="75000"/>
                              <a:lumOff val="25000"/>
                            </a:schemeClr>
                          </a:solidFill>
                          <a:effectLst/>
                          <a:latin typeface="+mn-lt"/>
                          <a:cs typeface="Times New Roman" panose="02020603050405020304" pitchFamily="18" charset="0"/>
                        </a:rPr>
                        <a:t> </a:t>
                      </a:r>
                    </a:p>
                    <a:p>
                      <a:pPr algn="l" fontAlgn="ctr"/>
                      <a:r>
                        <a:rPr lang="pt-BR" sz="1800" u="none" strike="noStrike" dirty="0">
                          <a:solidFill>
                            <a:schemeClr val="tx1">
                              <a:lumMod val="75000"/>
                              <a:lumOff val="25000"/>
                            </a:schemeClr>
                          </a:solidFill>
                          <a:effectLst/>
                          <a:latin typeface="+mn-lt"/>
                          <a:cs typeface="Times New Roman" panose="02020603050405020304" pitchFamily="18" charset="0"/>
                        </a:rPr>
                        <a:t>VILI</a:t>
                      </a:r>
                    </a:p>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i="0" u="none" strike="noStrike" dirty="0" err="1">
                          <a:solidFill>
                            <a:schemeClr val="tx1">
                              <a:lumMod val="75000"/>
                              <a:lumOff val="25000"/>
                            </a:schemeClr>
                          </a:solidFill>
                          <a:effectLst/>
                          <a:latin typeface="+mn-lt"/>
                          <a:cs typeface="Times New Roman" panose="02020603050405020304" pitchFamily="18" charset="0"/>
                        </a:rPr>
                        <a:t>Breath</a:t>
                      </a:r>
                      <a:r>
                        <a:rPr lang="pt-BR" sz="1800" i="0" u="none" strike="noStrike" dirty="0">
                          <a:solidFill>
                            <a:schemeClr val="tx1">
                              <a:lumMod val="75000"/>
                              <a:lumOff val="25000"/>
                            </a:schemeClr>
                          </a:solidFill>
                          <a:effectLst/>
                          <a:latin typeface="+mn-lt"/>
                          <a:cs typeface="Times New Roman" panose="02020603050405020304" pitchFamily="18" charset="0"/>
                        </a:rPr>
                        <a:t> </a:t>
                      </a:r>
                      <a:r>
                        <a:rPr lang="pt-BR" sz="1800" i="0" u="none" strike="noStrike" dirty="0" err="1">
                          <a:solidFill>
                            <a:schemeClr val="tx1">
                              <a:lumMod val="75000"/>
                              <a:lumOff val="25000"/>
                            </a:schemeClr>
                          </a:solidFill>
                          <a:effectLst/>
                          <a:latin typeface="+mn-lt"/>
                          <a:cs typeface="Times New Roman" panose="02020603050405020304" pitchFamily="18" charset="0"/>
                        </a:rPr>
                        <a:t>stacking</a:t>
                      </a:r>
                      <a:r>
                        <a:rPr lang="pt-BR" sz="1800" i="0" u="none" strike="noStrike" dirty="0">
                          <a:solidFill>
                            <a:schemeClr val="tx1">
                              <a:lumMod val="75000"/>
                              <a:lumOff val="25000"/>
                            </a:schemeClr>
                          </a:solidFill>
                          <a:effectLst/>
                          <a:latin typeface="+mn-lt"/>
                          <a:cs typeface="Times New Roman" panose="02020603050405020304" pitchFamily="18" charset="0"/>
                        </a:rPr>
                        <a:t>                   </a:t>
                      </a:r>
                      <a:r>
                        <a:rPr lang="pt-BR" sz="1800" u="none" strike="noStrike" dirty="0">
                          <a:solidFill>
                            <a:schemeClr val="tx1">
                              <a:lumMod val="75000"/>
                              <a:lumOff val="25000"/>
                            </a:schemeClr>
                          </a:solidFill>
                          <a:effectLst/>
                          <a:latin typeface="+mn-lt"/>
                          <a:cs typeface="Times New Roman" panose="02020603050405020304" pitchFamily="18" charset="0"/>
                        </a:rPr>
                        <a:t>VILI</a:t>
                      </a:r>
                    </a:p>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u="none" strike="noStrike" dirty="0" err="1">
                          <a:solidFill>
                            <a:schemeClr val="tx1">
                              <a:lumMod val="75000"/>
                              <a:lumOff val="25000"/>
                            </a:schemeClr>
                          </a:solidFill>
                          <a:effectLst/>
                          <a:latin typeface="+mn-lt"/>
                          <a:cs typeface="Times New Roman" panose="02020603050405020304" pitchFamily="18" charset="0"/>
                        </a:rPr>
                        <a:t>Muscle</a:t>
                      </a:r>
                      <a:r>
                        <a:rPr lang="pt-BR" sz="1800" u="none" strike="noStrike" dirty="0">
                          <a:solidFill>
                            <a:schemeClr val="tx1">
                              <a:lumMod val="75000"/>
                              <a:lumOff val="25000"/>
                            </a:schemeClr>
                          </a:solidFill>
                          <a:effectLst/>
                          <a:latin typeface="+mn-lt"/>
                          <a:cs typeface="Times New Roman" panose="02020603050405020304" pitchFamily="18" charset="0"/>
                        </a:rPr>
                        <a:t> </a:t>
                      </a:r>
                      <a:r>
                        <a:rPr lang="pt-BR" sz="1800" u="none" strike="noStrike" dirty="0" err="1">
                          <a:solidFill>
                            <a:schemeClr val="tx1">
                              <a:lumMod val="75000"/>
                              <a:lumOff val="25000"/>
                            </a:schemeClr>
                          </a:solidFill>
                          <a:effectLst/>
                          <a:latin typeface="+mn-lt"/>
                          <a:cs typeface="Times New Roman" panose="02020603050405020304" pitchFamily="18" charset="0"/>
                        </a:rPr>
                        <a:t>injury</a:t>
                      </a: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u="none" strike="noStrike" dirty="0" err="1">
                          <a:solidFill>
                            <a:schemeClr val="tx1">
                              <a:lumMod val="75000"/>
                              <a:lumOff val="25000"/>
                            </a:schemeClr>
                          </a:solidFill>
                          <a:effectLst/>
                          <a:latin typeface="+mn-lt"/>
                          <a:cs typeface="Times New Roman" panose="02020603050405020304" pitchFamily="18" charset="0"/>
                        </a:rPr>
                        <a:t>Dyspnea</a:t>
                      </a:r>
                      <a:endParaRPr lang="pt-BR" sz="1800" u="none" strike="noStrike" dirty="0">
                        <a:solidFill>
                          <a:schemeClr val="tx1">
                            <a:lumMod val="75000"/>
                            <a:lumOff val="25000"/>
                          </a:schemeClr>
                        </a:solidFill>
                        <a:effectLst/>
                        <a:latin typeface="+mn-lt"/>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pt-BR" sz="1800" u="none" strike="noStrike" dirty="0">
                          <a:solidFill>
                            <a:schemeClr val="tx1">
                              <a:lumMod val="75000"/>
                              <a:lumOff val="25000"/>
                            </a:schemeClr>
                          </a:solidFill>
                          <a:effectLst/>
                          <a:latin typeface="+mn-lt"/>
                          <a:cs typeface="Times New Roman" panose="02020603050405020304" pitchFamily="18" charset="0"/>
                        </a:rPr>
                        <a:t>Respiratory drive</a:t>
                      </a:r>
                    </a:p>
                    <a:p>
                      <a:pPr algn="l" fontAlgn="ctr"/>
                      <a:r>
                        <a:rPr lang="pt-BR" sz="1800" u="none" strike="noStrike" dirty="0" err="1">
                          <a:solidFill>
                            <a:schemeClr val="tx1">
                              <a:lumMod val="75000"/>
                              <a:lumOff val="25000"/>
                            </a:schemeClr>
                          </a:solidFill>
                          <a:effectLst/>
                          <a:latin typeface="+mn-lt"/>
                          <a:cs typeface="Times New Roman" panose="02020603050405020304" pitchFamily="18" charset="0"/>
                        </a:rPr>
                        <a:t>increase</a:t>
                      </a:r>
                      <a:endParaRPr lang="pt-BR" sz="180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u="none" strike="noStrike" dirty="0" err="1">
                          <a:solidFill>
                            <a:schemeClr val="tx1">
                              <a:lumMod val="75000"/>
                              <a:lumOff val="25000"/>
                            </a:schemeClr>
                          </a:solidFill>
                          <a:effectLst/>
                          <a:latin typeface="+mn-lt"/>
                          <a:cs typeface="Times New Roman" panose="02020603050405020304" pitchFamily="18" charset="0"/>
                        </a:rPr>
                        <a:t>Hyperventilation</a:t>
                      </a:r>
                      <a:r>
                        <a:rPr lang="pt-BR" sz="1800" u="none" strike="noStrike" dirty="0">
                          <a:solidFill>
                            <a:schemeClr val="tx1">
                              <a:lumMod val="75000"/>
                              <a:lumOff val="25000"/>
                            </a:schemeClr>
                          </a:solidFill>
                          <a:effectLst/>
                          <a:latin typeface="+mn-lt"/>
                          <a:cs typeface="Times New Roman" panose="02020603050405020304" pitchFamily="18" charset="0"/>
                        </a:rPr>
                        <a:t>       Auto-PEEP</a:t>
                      </a:r>
                    </a:p>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7652060"/>
                  </a:ext>
                </a:extLst>
              </a:tr>
              <a:tr h="1565227">
                <a:tc>
                  <a:txBody>
                    <a:bodyPr/>
                    <a:lstStyle/>
                    <a:p>
                      <a:pPr marL="87313" indent="-87313" algn="l" fontAlgn="ctr"/>
                      <a:r>
                        <a:rPr lang="pt-BR" sz="1800" b="1" u="none" strike="noStrike" dirty="0">
                          <a:solidFill>
                            <a:schemeClr val="tx1">
                              <a:lumMod val="75000"/>
                              <a:lumOff val="25000"/>
                            </a:schemeClr>
                          </a:solidFill>
                          <a:effectLst/>
                          <a:latin typeface="+mn-lt"/>
                          <a:cs typeface="Times New Roman" panose="02020603050405020304" pitchFamily="18" charset="0"/>
                        </a:rPr>
                        <a:t>  </a:t>
                      </a:r>
                      <a:r>
                        <a:rPr lang="pt-BR" sz="1800" b="1" u="none" strike="noStrike" dirty="0" err="1">
                          <a:solidFill>
                            <a:schemeClr val="tx1">
                              <a:lumMod val="75000"/>
                              <a:lumOff val="25000"/>
                            </a:schemeClr>
                          </a:solidFill>
                          <a:effectLst/>
                          <a:latin typeface="+mn-lt"/>
                          <a:cs typeface="Times New Roman" panose="02020603050405020304" pitchFamily="18" charset="0"/>
                        </a:rPr>
                        <a:t>Possible</a:t>
                      </a:r>
                      <a:r>
                        <a:rPr lang="pt-BR" sz="1800" b="1" u="none" strike="noStrike" dirty="0">
                          <a:solidFill>
                            <a:schemeClr val="tx1">
                              <a:lumMod val="75000"/>
                              <a:lumOff val="25000"/>
                            </a:schemeClr>
                          </a:solidFill>
                          <a:effectLst/>
                          <a:latin typeface="+mn-lt"/>
                          <a:cs typeface="Times New Roman" panose="02020603050405020304" pitchFamily="18" charset="0"/>
                        </a:rPr>
                        <a:t>              </a:t>
                      </a:r>
                      <a:r>
                        <a:rPr lang="pt-BR" sz="1800" b="1" u="none" strike="noStrike" dirty="0" err="1">
                          <a:solidFill>
                            <a:schemeClr val="tx1">
                              <a:lumMod val="75000"/>
                              <a:lumOff val="25000"/>
                            </a:schemeClr>
                          </a:solidFill>
                          <a:effectLst/>
                          <a:latin typeface="+mn-lt"/>
                          <a:cs typeface="Times New Roman" panose="02020603050405020304" pitchFamily="18" charset="0"/>
                        </a:rPr>
                        <a:t>solutions</a:t>
                      </a:r>
                      <a:endParaRPr lang="pt-BR" sz="1800" b="1"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Reduce sedation or </a:t>
                      </a: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NMB infusion depending</a:t>
                      </a: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on the clinical context</a:t>
                      </a: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u="none" strike="noStrike" dirty="0" err="1">
                          <a:solidFill>
                            <a:schemeClr val="tx1">
                              <a:lumMod val="75000"/>
                              <a:lumOff val="25000"/>
                            </a:schemeClr>
                          </a:solidFill>
                          <a:effectLst/>
                          <a:latin typeface="+mn-lt"/>
                          <a:cs typeface="Times New Roman" panose="02020603050405020304" pitchFamily="18" charset="0"/>
                        </a:rPr>
                        <a:t>Increase</a:t>
                      </a:r>
                      <a:r>
                        <a:rPr lang="pt-BR" sz="1800" u="none" strike="noStrike" dirty="0">
                          <a:solidFill>
                            <a:schemeClr val="tx1">
                              <a:lumMod val="75000"/>
                              <a:lumOff val="25000"/>
                            </a:schemeClr>
                          </a:solidFill>
                          <a:effectLst/>
                          <a:latin typeface="+mn-lt"/>
                          <a:cs typeface="Times New Roman" panose="02020603050405020304" pitchFamily="18" charset="0"/>
                        </a:rPr>
                        <a:t> </a:t>
                      </a:r>
                      <a:r>
                        <a:rPr lang="pt-BR" sz="1800" u="none" strike="noStrike" dirty="0" err="1">
                          <a:solidFill>
                            <a:schemeClr val="tx1">
                              <a:lumMod val="75000"/>
                              <a:lumOff val="25000"/>
                            </a:schemeClr>
                          </a:solidFill>
                          <a:effectLst/>
                          <a:latin typeface="+mn-lt"/>
                          <a:cs typeface="Times New Roman" panose="02020603050405020304" pitchFamily="18" charset="0"/>
                        </a:rPr>
                        <a:t>of</a:t>
                      </a:r>
                      <a:r>
                        <a:rPr lang="pt-BR" sz="1800" u="none" strike="noStrike" dirty="0">
                          <a:solidFill>
                            <a:schemeClr val="tx1">
                              <a:lumMod val="75000"/>
                              <a:lumOff val="25000"/>
                            </a:schemeClr>
                          </a:solidFill>
                          <a:effectLst/>
                          <a:latin typeface="+mn-lt"/>
                          <a:cs typeface="Times New Roman" panose="02020603050405020304" pitchFamily="18" charset="0"/>
                        </a:rPr>
                        <a:t> </a:t>
                      </a:r>
                      <a:r>
                        <a:rPr lang="pt-BR" sz="1800" u="none" strike="noStrike" dirty="0" err="1">
                          <a:solidFill>
                            <a:schemeClr val="tx1">
                              <a:lumMod val="75000"/>
                              <a:lumOff val="25000"/>
                            </a:schemeClr>
                          </a:solidFill>
                          <a:effectLst/>
                          <a:latin typeface="+mn-lt"/>
                          <a:cs typeface="Times New Roman" panose="02020603050405020304" pitchFamily="18" charset="0"/>
                        </a:rPr>
                        <a:t>the</a:t>
                      </a:r>
                      <a:r>
                        <a:rPr lang="pt-BR" sz="1800" u="none" strike="noStrike" dirty="0">
                          <a:solidFill>
                            <a:schemeClr val="tx1">
                              <a:lumMod val="75000"/>
                              <a:lumOff val="25000"/>
                            </a:schemeClr>
                          </a:solidFill>
                          <a:effectLst/>
                          <a:latin typeface="+mn-lt"/>
                          <a:cs typeface="Times New Roman" panose="02020603050405020304" pitchFamily="18" charset="0"/>
                        </a:rPr>
                        <a:t> ventilator </a:t>
                      </a:r>
                    </a:p>
                    <a:p>
                      <a:pPr algn="l" fontAlgn="ctr"/>
                      <a:r>
                        <a:rPr lang="pt-BR" sz="1800" b="0" i="0" u="none" strike="noStrike" dirty="0" err="1">
                          <a:solidFill>
                            <a:schemeClr val="tx1">
                              <a:lumMod val="75000"/>
                              <a:lumOff val="25000"/>
                            </a:schemeClr>
                          </a:solidFill>
                          <a:effectLst/>
                          <a:latin typeface="+mn-lt"/>
                          <a:cs typeface="Times New Roman" panose="02020603050405020304" pitchFamily="18" charset="0"/>
                        </a:rPr>
                        <a:t>inspiratory</a:t>
                      </a:r>
                      <a:r>
                        <a:rPr lang="pt-BR" sz="1800" b="0" i="0" u="none" strike="noStrike" dirty="0">
                          <a:solidFill>
                            <a:schemeClr val="tx1">
                              <a:lumMod val="75000"/>
                              <a:lumOff val="25000"/>
                            </a:schemeClr>
                          </a:solidFill>
                          <a:effectLst/>
                          <a:latin typeface="+mn-lt"/>
                          <a:cs typeface="Times New Roman" panose="02020603050405020304" pitchFamily="18" charset="0"/>
                        </a:rPr>
                        <a:t> time</a:t>
                      </a: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Reduce/remove sedation Increase sensitivity Increase/titrate PEEP</a:t>
                      </a: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Circuit cleaning </a:t>
                      </a:r>
                    </a:p>
                    <a:p>
                      <a:pPr algn="l" fontAlgn="ctr"/>
                      <a:r>
                        <a:rPr lang="en-US" sz="1800" u="none" strike="noStrike" dirty="0">
                          <a:solidFill>
                            <a:schemeClr val="tx1">
                              <a:lumMod val="75000"/>
                              <a:lumOff val="25000"/>
                            </a:schemeClr>
                          </a:solidFill>
                          <a:effectLst/>
                          <a:latin typeface="+mn-lt"/>
                          <a:cs typeface="Times New Roman" panose="02020603050405020304" pitchFamily="18" charset="0"/>
                        </a:rPr>
                        <a:t>Appropriate trigger setting</a:t>
                      </a: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5404809"/>
                  </a:ext>
                </a:extLst>
              </a:tr>
            </a:tbl>
          </a:graphicData>
        </a:graphic>
      </p:graphicFrame>
      <p:sp>
        <p:nvSpPr>
          <p:cNvPr id="5" name="Espaço Reservado para Rodapé 3">
            <a:extLst>
              <a:ext uri="{FF2B5EF4-FFF2-40B4-BE49-F238E27FC236}">
                <a16:creationId xmlns:a16="http://schemas.microsoft.com/office/drawing/2014/main" id="{0D003492-93DE-3793-D23C-E22695ECA61F}"/>
              </a:ext>
            </a:extLst>
          </p:cNvPr>
          <p:cNvSpPr>
            <a:spLocks noGrp="1"/>
          </p:cNvSpPr>
          <p:nvPr>
            <p:ph type="ftr" sz="quarter" idx="11"/>
          </p:nvPr>
        </p:nvSpPr>
        <p:spPr>
          <a:xfrm>
            <a:off x="4038600" y="6500728"/>
            <a:ext cx="4114800" cy="365125"/>
          </a:xfrm>
        </p:spPr>
        <p:txBody>
          <a:bodyPr/>
          <a:lstStyle/>
          <a:p>
            <a:r>
              <a:rPr lang="pt-BR"/>
              <a:t>www.xlung.net</a:t>
            </a:r>
          </a:p>
        </p:txBody>
      </p:sp>
      <p:pic>
        <p:nvPicPr>
          <p:cNvPr id="6" name="Imagem 5">
            <a:extLst>
              <a:ext uri="{FF2B5EF4-FFF2-40B4-BE49-F238E27FC236}">
                <a16:creationId xmlns:a16="http://schemas.microsoft.com/office/drawing/2014/main" id="{C87D7244-A0AE-3DC8-4D96-A27342B7F92F}"/>
              </a:ext>
            </a:extLst>
          </p:cNvPr>
          <p:cNvPicPr>
            <a:picLocks noChangeAspect="1"/>
          </p:cNvPicPr>
          <p:nvPr/>
        </p:nvPicPr>
        <p:blipFill>
          <a:blip r:embed="rId3"/>
          <a:stretch>
            <a:fillRect/>
          </a:stretch>
        </p:blipFill>
        <p:spPr>
          <a:xfrm>
            <a:off x="192088" y="6441991"/>
            <a:ext cx="863600" cy="406400"/>
          </a:xfrm>
          <a:prstGeom prst="rect">
            <a:avLst/>
          </a:prstGeom>
        </p:spPr>
      </p:pic>
      <p:sp>
        <p:nvSpPr>
          <p:cNvPr id="2" name="Título 1">
            <a:extLst>
              <a:ext uri="{FF2B5EF4-FFF2-40B4-BE49-F238E27FC236}">
                <a16:creationId xmlns:a16="http://schemas.microsoft.com/office/drawing/2014/main" id="{EEA6ACF3-F0AA-B589-8CCC-0D7C98BE4E39}"/>
              </a:ext>
            </a:extLst>
          </p:cNvPr>
          <p:cNvSpPr txBox="1">
            <a:spLocks/>
          </p:cNvSpPr>
          <p:nvPr/>
        </p:nvSpPr>
        <p:spPr>
          <a:xfrm>
            <a:off x="0" y="-4897"/>
            <a:ext cx="12192000" cy="846588"/>
          </a:xfrm>
          <a:prstGeom prst="rect">
            <a:avLst/>
          </a:prstGeom>
          <a:solidFill>
            <a:srgbClr val="C000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b="1" dirty="0">
                <a:solidFill>
                  <a:schemeClr val="bg1">
                    <a:lumMod val="85000"/>
                  </a:schemeClr>
                </a:solidFill>
                <a:effectLst/>
                <a:ea typeface="Times New Roman" panose="02020603050405020304" pitchFamily="18" charset="0"/>
              </a:rPr>
              <a:t>Trigger asynchronies</a:t>
            </a:r>
          </a:p>
          <a:p>
            <a:pPr algn="l"/>
            <a:r>
              <a:rPr lang="en-US" sz="2800" b="1" dirty="0">
                <a:solidFill>
                  <a:schemeClr val="bg1">
                    <a:lumMod val="85000"/>
                  </a:schemeClr>
                </a:solidFill>
                <a:ea typeface="Times New Roman" panose="02020603050405020304" pitchFamily="18" charset="0"/>
              </a:rPr>
              <a:t>Mechanisms, risks and possible solutions</a:t>
            </a:r>
            <a:endParaRPr lang="pt-BR" sz="900" dirty="0">
              <a:solidFill>
                <a:schemeClr val="bg1">
                  <a:lumMod val="85000"/>
                </a:schemeClr>
              </a:solidFill>
            </a:endParaRPr>
          </a:p>
        </p:txBody>
      </p:sp>
    </p:spTree>
    <p:extLst>
      <p:ext uri="{BB962C8B-B14F-4D97-AF65-F5344CB8AC3E}">
        <p14:creationId xmlns:p14="http://schemas.microsoft.com/office/powerpoint/2010/main" val="286151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3">
            <a:extLst>
              <a:ext uri="{FF2B5EF4-FFF2-40B4-BE49-F238E27FC236}">
                <a16:creationId xmlns:a16="http://schemas.microsoft.com/office/drawing/2014/main" id="{0D003492-93DE-3793-D23C-E22695ECA61F}"/>
              </a:ext>
            </a:extLst>
          </p:cNvPr>
          <p:cNvSpPr>
            <a:spLocks noGrp="1"/>
          </p:cNvSpPr>
          <p:nvPr>
            <p:ph type="ftr" sz="quarter" idx="11"/>
          </p:nvPr>
        </p:nvSpPr>
        <p:spPr>
          <a:xfrm>
            <a:off x="4038600" y="6500728"/>
            <a:ext cx="4114800" cy="365125"/>
          </a:xfrm>
        </p:spPr>
        <p:txBody>
          <a:bodyPr/>
          <a:lstStyle/>
          <a:p>
            <a:r>
              <a:rPr lang="pt-BR"/>
              <a:t>www.xlung.net</a:t>
            </a:r>
          </a:p>
        </p:txBody>
      </p:sp>
      <p:pic>
        <p:nvPicPr>
          <p:cNvPr id="6" name="Imagem 5">
            <a:extLst>
              <a:ext uri="{FF2B5EF4-FFF2-40B4-BE49-F238E27FC236}">
                <a16:creationId xmlns:a16="http://schemas.microsoft.com/office/drawing/2014/main" id="{C87D7244-A0AE-3DC8-4D96-A27342B7F92F}"/>
              </a:ext>
            </a:extLst>
          </p:cNvPr>
          <p:cNvPicPr>
            <a:picLocks noChangeAspect="1"/>
          </p:cNvPicPr>
          <p:nvPr/>
        </p:nvPicPr>
        <p:blipFill>
          <a:blip r:embed="rId3"/>
          <a:stretch>
            <a:fillRect/>
          </a:stretch>
        </p:blipFill>
        <p:spPr>
          <a:xfrm>
            <a:off x="192088" y="6441991"/>
            <a:ext cx="863600" cy="406400"/>
          </a:xfrm>
          <a:prstGeom prst="rect">
            <a:avLst/>
          </a:prstGeom>
        </p:spPr>
      </p:pic>
      <p:graphicFrame>
        <p:nvGraphicFramePr>
          <p:cNvPr id="2" name="Tabela 3">
            <a:extLst>
              <a:ext uri="{FF2B5EF4-FFF2-40B4-BE49-F238E27FC236}">
                <a16:creationId xmlns:a16="http://schemas.microsoft.com/office/drawing/2014/main" id="{053AAF3C-9F07-504B-C8F5-566FE4166FA0}"/>
              </a:ext>
            </a:extLst>
          </p:cNvPr>
          <p:cNvGraphicFramePr>
            <a:graphicFrameLocks noGrp="1"/>
          </p:cNvGraphicFramePr>
          <p:nvPr/>
        </p:nvGraphicFramePr>
        <p:xfrm>
          <a:off x="0" y="841691"/>
          <a:ext cx="12191999" cy="4623852"/>
        </p:xfrm>
        <a:graphic>
          <a:graphicData uri="http://schemas.openxmlformats.org/drawingml/2006/table">
            <a:tbl>
              <a:tblPr firstRow="1" bandRow="1">
                <a:tableStyleId>{2D5ABB26-0587-4C30-8999-92F81FD0307C}</a:tableStyleId>
              </a:tblPr>
              <a:tblGrid>
                <a:gridCol w="1639645">
                  <a:extLst>
                    <a:ext uri="{9D8B030D-6E8A-4147-A177-3AD203B41FA5}">
                      <a16:colId xmlns:a16="http://schemas.microsoft.com/office/drawing/2014/main" val="771590944"/>
                    </a:ext>
                  </a:extLst>
                </a:gridCol>
                <a:gridCol w="2695705">
                  <a:extLst>
                    <a:ext uri="{9D8B030D-6E8A-4147-A177-3AD203B41FA5}">
                      <a16:colId xmlns:a16="http://schemas.microsoft.com/office/drawing/2014/main" val="1154168726"/>
                    </a:ext>
                  </a:extLst>
                </a:gridCol>
                <a:gridCol w="2580472">
                  <a:extLst>
                    <a:ext uri="{9D8B030D-6E8A-4147-A177-3AD203B41FA5}">
                      <a16:colId xmlns:a16="http://schemas.microsoft.com/office/drawing/2014/main" val="2150643537"/>
                    </a:ext>
                  </a:extLst>
                </a:gridCol>
                <a:gridCol w="2689542">
                  <a:extLst>
                    <a:ext uri="{9D8B030D-6E8A-4147-A177-3AD203B41FA5}">
                      <a16:colId xmlns:a16="http://schemas.microsoft.com/office/drawing/2014/main" val="1685471032"/>
                    </a:ext>
                  </a:extLst>
                </a:gridCol>
                <a:gridCol w="2586635">
                  <a:extLst>
                    <a:ext uri="{9D8B030D-6E8A-4147-A177-3AD203B41FA5}">
                      <a16:colId xmlns:a16="http://schemas.microsoft.com/office/drawing/2014/main" val="1583798724"/>
                    </a:ext>
                  </a:extLst>
                </a:gridCol>
              </a:tblGrid>
              <a:tr h="346930">
                <a:tc>
                  <a:txBody>
                    <a:bodyPr/>
                    <a:lstStyle/>
                    <a:p>
                      <a:pPr algn="ctr" fontAlgn="b"/>
                      <a:endParaRPr lang="pt-BR" sz="1800" b="1" i="0" u="none" strike="noStrike" dirty="0">
                        <a:solidFill>
                          <a:srgbClr val="000000"/>
                        </a:solidFill>
                        <a:effectLst/>
                        <a:latin typeface="+mn-lt"/>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fontAlgn="b"/>
                      <a:r>
                        <a:rPr lang="pt-BR" sz="1800" b="1" i="0" u="none" strike="noStrike" dirty="0">
                          <a:solidFill>
                            <a:srgbClr val="000000"/>
                          </a:solidFill>
                          <a:effectLst/>
                          <a:latin typeface="+mn-lt"/>
                          <a:cs typeface="Times New Roman" panose="02020603050405020304" pitchFamily="18" charset="0"/>
                        </a:rPr>
                        <a:t>Cycling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pt-BR"/>
                    </a:p>
                  </a:txBody>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1800" b="1" u="none" strike="noStrike" dirty="0">
                          <a:effectLst/>
                          <a:latin typeface="+mn-lt"/>
                          <a:cs typeface="Times New Roman" panose="02020603050405020304" pitchFamily="18" charset="0"/>
                        </a:rPr>
                        <a:t>Flow</a:t>
                      </a:r>
                      <a:endParaRPr lang="pt-BR" sz="1800" b="1" i="0" u="none" strike="noStrike" dirty="0">
                        <a:solidFill>
                          <a:srgbClr val="000000"/>
                        </a:solidFill>
                        <a:effectLst/>
                        <a:latin typeface="+mn-lt"/>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pt-BR"/>
                    </a:p>
                  </a:txBody>
                  <a:tcPr/>
                </a:tc>
                <a:extLst>
                  <a:ext uri="{0D108BD9-81ED-4DB2-BD59-A6C34878D82A}">
                    <a16:rowId xmlns:a16="http://schemas.microsoft.com/office/drawing/2014/main" val="1797101488"/>
                  </a:ext>
                </a:extLst>
              </a:tr>
              <a:tr h="346930">
                <a:tc>
                  <a:txBody>
                    <a:bodyPr/>
                    <a:lstStyle/>
                    <a:p>
                      <a:pPr algn="l" fontAlgn="b"/>
                      <a:r>
                        <a:rPr lang="pt-BR" sz="1800" b="1" i="1" u="none" strike="noStrike" dirty="0">
                          <a:solidFill>
                            <a:schemeClr val="tx1">
                              <a:lumMod val="75000"/>
                              <a:lumOff val="25000"/>
                            </a:schemeClr>
                          </a:solidFill>
                          <a:effectLst/>
                          <a:latin typeface="+mn-lt"/>
                          <a:cs typeface="Times New Roman" panose="02020603050405020304" pitchFamily="18" charset="0"/>
                        </a:rPr>
                        <a:t> </a:t>
                      </a:r>
                      <a:r>
                        <a:rPr lang="pt-BR" sz="1800" b="1" i="1" u="none" strike="noStrike" dirty="0" err="1">
                          <a:solidFill>
                            <a:schemeClr val="tx1">
                              <a:lumMod val="75000"/>
                              <a:lumOff val="25000"/>
                            </a:schemeClr>
                          </a:solidFill>
                          <a:effectLst/>
                          <a:latin typeface="+mn-lt"/>
                          <a:cs typeface="Times New Roman" panose="02020603050405020304" pitchFamily="18" charset="0"/>
                        </a:rPr>
                        <a:t>Variants</a:t>
                      </a:r>
                      <a:endParaRPr lang="pt-BR" sz="1800" b="1" i="1"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1428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800" b="0" i="1" baseline="0" dirty="0" err="1">
                          <a:solidFill>
                            <a:schemeClr val="tx1">
                              <a:lumMod val="75000"/>
                              <a:lumOff val="25000"/>
                            </a:schemeClr>
                          </a:solidFill>
                          <a:latin typeface="+mn-lt"/>
                          <a:cs typeface="Times New Roman" panose="02020603050405020304" pitchFamily="18" charset="0"/>
                        </a:rPr>
                        <a:t>Premature</a:t>
                      </a:r>
                      <a:r>
                        <a:rPr lang="pt-BR" sz="1800" b="0" i="1" baseline="0" dirty="0">
                          <a:solidFill>
                            <a:schemeClr val="tx1">
                              <a:lumMod val="75000"/>
                              <a:lumOff val="25000"/>
                            </a:schemeClr>
                          </a:solidFill>
                          <a:latin typeface="+mn-lt"/>
                          <a:cs typeface="Times New Roman" panose="02020603050405020304" pitchFamily="18" charset="0"/>
                        </a:rPr>
                        <a:t> </a:t>
                      </a:r>
                      <a:r>
                        <a:rPr lang="pt-BR" sz="1800" b="0" i="1" baseline="0" dirty="0" err="1">
                          <a:solidFill>
                            <a:schemeClr val="tx1">
                              <a:lumMod val="75000"/>
                              <a:lumOff val="25000"/>
                            </a:schemeClr>
                          </a:solidFill>
                          <a:latin typeface="+mn-lt"/>
                          <a:cs typeface="Times New Roman" panose="02020603050405020304" pitchFamily="18" charset="0"/>
                        </a:rPr>
                        <a:t>cycling</a:t>
                      </a:r>
                      <a:endParaRPr lang="pt-BR" sz="1800" b="0" i="1" baseline="0" dirty="0">
                        <a:solidFill>
                          <a:schemeClr val="tx1">
                            <a:lumMod val="75000"/>
                            <a:lumOff val="25000"/>
                          </a:schemeClr>
                        </a:solidFill>
                        <a:latin typeface="+mn-lt"/>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800" b="0" i="1" baseline="0" dirty="0">
                          <a:solidFill>
                            <a:schemeClr val="tx1">
                              <a:lumMod val="75000"/>
                              <a:lumOff val="25000"/>
                            </a:schemeClr>
                          </a:solidFill>
                          <a:latin typeface="+mn-lt"/>
                          <a:cs typeface="Times New Roman" panose="02020603050405020304" pitchFamily="18" charset="0"/>
                        </a:rPr>
                        <a:t>Late </a:t>
                      </a:r>
                      <a:r>
                        <a:rPr lang="pt-BR" sz="1800" b="0" i="1" baseline="0" dirty="0" err="1">
                          <a:solidFill>
                            <a:schemeClr val="tx1">
                              <a:lumMod val="75000"/>
                              <a:lumOff val="25000"/>
                            </a:schemeClr>
                          </a:solidFill>
                          <a:latin typeface="+mn-lt"/>
                          <a:cs typeface="Times New Roman" panose="02020603050405020304" pitchFamily="18" charset="0"/>
                        </a:rPr>
                        <a:t>cycling</a:t>
                      </a:r>
                      <a:endParaRPr lang="pt-BR" sz="1800" b="0" i="1" baseline="0" dirty="0">
                        <a:solidFill>
                          <a:schemeClr val="tx1">
                            <a:lumMod val="75000"/>
                            <a:lumOff val="25000"/>
                          </a:schemeClr>
                        </a:solidFill>
                        <a:latin typeface="+mn-lt"/>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1800" i="1" u="none" strike="noStrike" dirty="0">
                          <a:solidFill>
                            <a:schemeClr val="tx1">
                              <a:lumMod val="75000"/>
                              <a:lumOff val="25000"/>
                            </a:schemeClr>
                          </a:solidFill>
                          <a:effectLst/>
                          <a:latin typeface="+mn-lt"/>
                          <a:cs typeface="Times New Roman" panose="02020603050405020304" pitchFamily="18" charset="0"/>
                        </a:rPr>
                        <a:t>Insufficient flow</a:t>
                      </a:r>
                      <a:endParaRPr lang="pt-BR" dirty="0">
                        <a:solidFill>
                          <a:schemeClr val="tx1">
                            <a:lumMod val="75000"/>
                            <a:lumOff val="25000"/>
                          </a:schemeClr>
                        </a:solidFill>
                        <a:latin typeface="+mn-lt"/>
                      </a:endParaRPr>
                    </a:p>
                  </a:txBody>
                  <a:tcPr marL="4261" marR="4261" marT="426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179388" fontAlgn="b"/>
                      <a:r>
                        <a:rPr lang="pt-BR" sz="1800" i="1" u="none" strike="noStrike" dirty="0">
                          <a:solidFill>
                            <a:schemeClr val="tx1">
                              <a:lumMod val="75000"/>
                              <a:lumOff val="25000"/>
                            </a:schemeClr>
                          </a:solidFill>
                          <a:effectLst/>
                          <a:latin typeface="+mn-lt"/>
                          <a:cs typeface="Times New Roman" panose="02020603050405020304" pitchFamily="18" charset="0"/>
                        </a:rPr>
                        <a:t>Excessive flow</a:t>
                      </a:r>
                    </a:p>
                  </a:txBody>
                  <a:tcPr marL="4261" marR="4261" marT="426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6859506"/>
                  </a:ext>
                </a:extLst>
              </a:tr>
              <a:tr h="578567">
                <a:tc>
                  <a:txBody>
                    <a:bodyPr/>
                    <a:lstStyle/>
                    <a:p>
                      <a:pPr algn="l" fontAlgn="ctr"/>
                      <a:r>
                        <a:rPr lang="pt-BR" sz="1800" b="1" u="none" strike="noStrike" dirty="0">
                          <a:solidFill>
                            <a:schemeClr val="tx1">
                              <a:lumMod val="75000"/>
                              <a:lumOff val="25000"/>
                            </a:schemeClr>
                          </a:solidFill>
                          <a:effectLst/>
                          <a:latin typeface="+mn-lt"/>
                          <a:cs typeface="Times New Roman" panose="02020603050405020304" pitchFamily="18" charset="0"/>
                        </a:rPr>
                        <a:t> </a:t>
                      </a:r>
                      <a:r>
                        <a:rPr lang="pt-BR" sz="1800" b="1" u="none" strike="noStrike" dirty="0" err="1">
                          <a:solidFill>
                            <a:schemeClr val="tx1">
                              <a:lumMod val="75000"/>
                              <a:lumOff val="25000"/>
                            </a:schemeClr>
                          </a:solidFill>
                          <a:effectLst/>
                          <a:latin typeface="+mn-lt"/>
                          <a:cs typeface="Times New Roman" panose="02020603050405020304" pitchFamily="18" charset="0"/>
                        </a:rPr>
                        <a:t>Mechanisms</a:t>
                      </a:r>
                      <a:endParaRPr lang="pt-BR" sz="1800" b="1"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p>
                      <a:pPr algn="l" fontAlgn="ctr"/>
                      <a:r>
                        <a:rPr lang="en-US" sz="1800" b="0" i="0" u="none" strike="noStrike" dirty="0">
                          <a:solidFill>
                            <a:schemeClr val="tx1">
                              <a:lumMod val="75000"/>
                              <a:lumOff val="25000"/>
                            </a:schemeClr>
                          </a:solidFill>
                          <a:effectLst/>
                          <a:latin typeface="+mn-lt"/>
                          <a:cs typeface="Times New Roman" panose="02020603050405020304" pitchFamily="18" charset="0"/>
                        </a:rPr>
                        <a:t>Mechanical ventilator inspiratory time </a:t>
                      </a:r>
                    </a:p>
                    <a:p>
                      <a:pPr algn="l" fontAlgn="ctr"/>
                      <a:r>
                        <a:rPr lang="en-US" sz="1800" b="0" i="0" u="none" strike="noStrike" dirty="0">
                          <a:solidFill>
                            <a:schemeClr val="tx1">
                              <a:lumMod val="75000"/>
                              <a:lumOff val="25000"/>
                            </a:schemeClr>
                          </a:solidFill>
                          <a:effectLst/>
                          <a:latin typeface="+mn-lt"/>
                          <a:cs typeface="Times New Roman" panose="02020603050405020304" pitchFamily="18" charset="0"/>
                        </a:rPr>
                        <a:t>&lt; patient neural inspiratory time</a:t>
                      </a: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p>
                      <a:pPr algn="l" fontAlgn="ctr"/>
                      <a:r>
                        <a:rPr lang="en-US" sz="1800" b="0" i="0" u="none" strike="noStrike" dirty="0">
                          <a:solidFill>
                            <a:schemeClr val="tx1">
                              <a:lumMod val="75000"/>
                              <a:lumOff val="25000"/>
                            </a:schemeClr>
                          </a:solidFill>
                          <a:effectLst/>
                          <a:latin typeface="+mn-lt"/>
                          <a:cs typeface="Times New Roman" panose="02020603050405020304" pitchFamily="18" charset="0"/>
                        </a:rPr>
                        <a:t>Mechanical ventilator inspiratory time </a:t>
                      </a:r>
                    </a:p>
                    <a:p>
                      <a:pPr algn="l" fontAlgn="ctr"/>
                      <a:r>
                        <a:rPr lang="en-US" sz="1800" b="0" i="0" u="none" strike="noStrike" dirty="0">
                          <a:solidFill>
                            <a:schemeClr val="tx1">
                              <a:lumMod val="75000"/>
                              <a:lumOff val="25000"/>
                            </a:schemeClr>
                          </a:solidFill>
                          <a:effectLst/>
                          <a:latin typeface="+mn-lt"/>
                          <a:cs typeface="Times New Roman" panose="02020603050405020304" pitchFamily="18" charset="0"/>
                        </a:rPr>
                        <a:t>&gt; patient neural inspiratory time</a:t>
                      </a: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u="none" strike="noStrike" dirty="0">
                          <a:solidFill>
                            <a:schemeClr val="tx1">
                              <a:lumMod val="75000"/>
                              <a:lumOff val="25000"/>
                            </a:schemeClr>
                          </a:solidFill>
                          <a:effectLst/>
                          <a:latin typeface="+mn-lt"/>
                          <a:cs typeface="Times New Roman" panose="02020603050405020304" pitchFamily="18" charset="0"/>
                        </a:rPr>
                        <a:t>Flow rate &lt; </a:t>
                      </a:r>
                      <a:r>
                        <a:rPr lang="pt-BR" sz="1800" u="none" strike="noStrike" dirty="0" err="1">
                          <a:solidFill>
                            <a:schemeClr val="tx1">
                              <a:lumMod val="75000"/>
                              <a:lumOff val="25000"/>
                            </a:schemeClr>
                          </a:solidFill>
                          <a:effectLst/>
                          <a:latin typeface="+mn-lt"/>
                          <a:cs typeface="Times New Roman" panose="02020603050405020304" pitchFamily="18" charset="0"/>
                        </a:rPr>
                        <a:t>patient</a:t>
                      </a:r>
                      <a:r>
                        <a:rPr lang="pt-BR" sz="1800" u="none" strike="noStrike" dirty="0">
                          <a:solidFill>
                            <a:schemeClr val="tx1">
                              <a:lumMod val="75000"/>
                              <a:lumOff val="25000"/>
                            </a:schemeClr>
                          </a:solidFill>
                          <a:effectLst/>
                          <a:latin typeface="+mn-lt"/>
                          <a:cs typeface="Times New Roman" panose="02020603050405020304" pitchFamily="18" charset="0"/>
                        </a:rPr>
                        <a:t> </a:t>
                      </a:r>
                      <a:r>
                        <a:rPr lang="pt-BR" sz="1800" u="none" strike="noStrike" dirty="0" err="1">
                          <a:solidFill>
                            <a:schemeClr val="tx1">
                              <a:lumMod val="75000"/>
                              <a:lumOff val="25000"/>
                            </a:schemeClr>
                          </a:solidFill>
                          <a:effectLst/>
                          <a:latin typeface="+mn-lt"/>
                          <a:cs typeface="Times New Roman" panose="02020603050405020304" pitchFamily="18" charset="0"/>
                        </a:rPr>
                        <a:t>ventilatory</a:t>
                      </a:r>
                      <a:r>
                        <a:rPr lang="pt-BR" sz="1800" u="none" strike="noStrike" dirty="0">
                          <a:solidFill>
                            <a:schemeClr val="tx1">
                              <a:lumMod val="75000"/>
                              <a:lumOff val="25000"/>
                            </a:schemeClr>
                          </a:solidFill>
                          <a:effectLst/>
                          <a:latin typeface="+mn-lt"/>
                          <a:cs typeface="Times New Roman" panose="02020603050405020304" pitchFamily="18" charset="0"/>
                        </a:rPr>
                        <a:t> </a:t>
                      </a:r>
                      <a:r>
                        <a:rPr lang="pt-BR" sz="1800" u="none" strike="noStrike" dirty="0" err="1">
                          <a:solidFill>
                            <a:schemeClr val="tx1">
                              <a:lumMod val="75000"/>
                              <a:lumOff val="25000"/>
                            </a:schemeClr>
                          </a:solidFill>
                          <a:effectLst/>
                          <a:latin typeface="+mn-lt"/>
                          <a:cs typeface="Times New Roman" panose="02020603050405020304" pitchFamily="18" charset="0"/>
                        </a:rPr>
                        <a:t>demand</a:t>
                      </a:r>
                      <a:endParaRPr lang="pt-BR" sz="180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u="none" strike="noStrike" dirty="0">
                          <a:solidFill>
                            <a:schemeClr val="tx1">
                              <a:lumMod val="75000"/>
                              <a:lumOff val="25000"/>
                            </a:schemeClr>
                          </a:solidFill>
                          <a:effectLst/>
                          <a:latin typeface="+mn-lt"/>
                          <a:cs typeface="Times New Roman" panose="02020603050405020304" pitchFamily="18" charset="0"/>
                        </a:rPr>
                        <a:t>Flow rate &gt; </a:t>
                      </a:r>
                      <a:r>
                        <a:rPr lang="pt-BR" sz="1800" u="none" strike="noStrike" dirty="0" err="1">
                          <a:solidFill>
                            <a:schemeClr val="tx1">
                              <a:lumMod val="75000"/>
                              <a:lumOff val="25000"/>
                            </a:schemeClr>
                          </a:solidFill>
                          <a:effectLst/>
                          <a:latin typeface="+mn-lt"/>
                          <a:cs typeface="Times New Roman" panose="02020603050405020304" pitchFamily="18" charset="0"/>
                        </a:rPr>
                        <a:t>patient</a:t>
                      </a:r>
                      <a:r>
                        <a:rPr lang="pt-BR" sz="1800" u="none" strike="noStrike" dirty="0">
                          <a:solidFill>
                            <a:schemeClr val="tx1">
                              <a:lumMod val="75000"/>
                              <a:lumOff val="25000"/>
                            </a:schemeClr>
                          </a:solidFill>
                          <a:effectLst/>
                          <a:latin typeface="+mn-lt"/>
                          <a:cs typeface="Times New Roman" panose="02020603050405020304" pitchFamily="18" charset="0"/>
                        </a:rPr>
                        <a:t> </a:t>
                      </a:r>
                      <a:r>
                        <a:rPr lang="pt-BR" sz="1800" u="none" strike="noStrike" dirty="0" err="1">
                          <a:solidFill>
                            <a:schemeClr val="tx1">
                              <a:lumMod val="75000"/>
                              <a:lumOff val="25000"/>
                            </a:schemeClr>
                          </a:solidFill>
                          <a:effectLst/>
                          <a:latin typeface="+mn-lt"/>
                          <a:cs typeface="Times New Roman" panose="02020603050405020304" pitchFamily="18" charset="0"/>
                        </a:rPr>
                        <a:t>ventilatory</a:t>
                      </a:r>
                      <a:r>
                        <a:rPr lang="pt-BR" sz="1800" u="none" strike="noStrike" dirty="0">
                          <a:solidFill>
                            <a:schemeClr val="tx1">
                              <a:lumMod val="75000"/>
                              <a:lumOff val="25000"/>
                            </a:schemeClr>
                          </a:solidFill>
                          <a:effectLst/>
                          <a:latin typeface="+mn-lt"/>
                          <a:cs typeface="Times New Roman" panose="02020603050405020304" pitchFamily="18" charset="0"/>
                        </a:rPr>
                        <a:t> </a:t>
                      </a:r>
                      <a:r>
                        <a:rPr lang="pt-BR" sz="1800" u="none" strike="noStrike" dirty="0" err="1">
                          <a:solidFill>
                            <a:schemeClr val="tx1">
                              <a:lumMod val="75000"/>
                              <a:lumOff val="25000"/>
                            </a:schemeClr>
                          </a:solidFill>
                          <a:effectLst/>
                          <a:latin typeface="+mn-lt"/>
                          <a:cs typeface="Times New Roman" panose="02020603050405020304" pitchFamily="18" charset="0"/>
                        </a:rPr>
                        <a:t>demand</a:t>
                      </a: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4571187"/>
                  </a:ext>
                </a:extLst>
              </a:tr>
              <a:tr h="1140610">
                <a:tc>
                  <a:txBody>
                    <a:bodyPr/>
                    <a:lstStyle/>
                    <a:p>
                      <a:pPr algn="l" fontAlgn="ctr"/>
                      <a:r>
                        <a:rPr lang="pt-BR" sz="1800" b="1" u="none" strike="noStrike" dirty="0">
                          <a:solidFill>
                            <a:schemeClr val="tx1">
                              <a:lumMod val="75000"/>
                              <a:lumOff val="25000"/>
                            </a:schemeClr>
                          </a:solidFill>
                          <a:effectLst/>
                          <a:latin typeface="+mn-lt"/>
                          <a:cs typeface="Times New Roman" panose="02020603050405020304" pitchFamily="18" charset="0"/>
                        </a:rPr>
                        <a:t> </a:t>
                      </a:r>
                      <a:r>
                        <a:rPr lang="pt-BR" sz="1800" b="1" u="none" strike="noStrike" dirty="0" err="1">
                          <a:solidFill>
                            <a:schemeClr val="tx1">
                              <a:lumMod val="75000"/>
                              <a:lumOff val="25000"/>
                            </a:schemeClr>
                          </a:solidFill>
                          <a:effectLst/>
                          <a:latin typeface="+mn-lt"/>
                          <a:cs typeface="Times New Roman" panose="02020603050405020304" pitchFamily="18" charset="0"/>
                        </a:rPr>
                        <a:t>Risks</a:t>
                      </a:r>
                      <a:endParaRPr lang="pt-BR" sz="1800" b="1"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b="0" i="0" u="none" strike="noStrike" dirty="0">
                          <a:solidFill>
                            <a:schemeClr val="tx1">
                              <a:lumMod val="75000"/>
                              <a:lumOff val="25000"/>
                            </a:schemeClr>
                          </a:solidFill>
                          <a:effectLst/>
                          <a:latin typeface="+mn-lt"/>
                          <a:cs typeface="Times New Roman" panose="02020603050405020304" pitchFamily="18" charset="0"/>
                        </a:rPr>
                        <a:t>Respiratory </a:t>
                      </a:r>
                      <a:r>
                        <a:rPr lang="pt-BR" sz="1800" b="0" i="0" u="none" strike="noStrike" dirty="0" err="1">
                          <a:solidFill>
                            <a:schemeClr val="tx1">
                              <a:lumMod val="75000"/>
                              <a:lumOff val="25000"/>
                            </a:schemeClr>
                          </a:solidFill>
                          <a:effectLst/>
                          <a:latin typeface="+mn-lt"/>
                          <a:cs typeface="Times New Roman" panose="02020603050405020304" pitchFamily="18" charset="0"/>
                        </a:rPr>
                        <a:t>discomfort</a:t>
                      </a:r>
                      <a:endParaRPr lang="pt-BR" sz="1800" b="0" i="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b="0" i="0" u="none" strike="noStrike" dirty="0" err="1">
                          <a:solidFill>
                            <a:schemeClr val="tx1">
                              <a:lumMod val="75000"/>
                              <a:lumOff val="25000"/>
                            </a:schemeClr>
                          </a:solidFill>
                          <a:effectLst/>
                          <a:latin typeface="+mn-lt"/>
                          <a:cs typeface="Times New Roman" panose="02020603050405020304" pitchFamily="18" charset="0"/>
                        </a:rPr>
                        <a:t>Dyspnea</a:t>
                      </a:r>
                      <a:endParaRPr lang="pt-BR" sz="1800" b="0" i="0" u="none" strike="noStrike" dirty="0">
                        <a:solidFill>
                          <a:schemeClr val="tx1">
                            <a:lumMod val="75000"/>
                            <a:lumOff val="25000"/>
                          </a:schemeClr>
                        </a:solidFill>
                        <a:effectLst/>
                        <a:latin typeface="+mn-lt"/>
                        <a:cs typeface="Times New Roman" panose="02020603050405020304" pitchFamily="18" charset="0"/>
                      </a:endParaRPr>
                    </a:p>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p>
                      <a:pPr marL="0" algn="l" fontAlgn="ctr"/>
                      <a:r>
                        <a:rPr lang="pt-BR" sz="1800" b="0" i="0" u="none" strike="noStrike" dirty="0">
                          <a:solidFill>
                            <a:schemeClr val="tx1">
                              <a:lumMod val="75000"/>
                              <a:lumOff val="25000"/>
                            </a:schemeClr>
                          </a:solidFill>
                          <a:effectLst/>
                          <a:latin typeface="+mn-lt"/>
                          <a:cs typeface="Times New Roman" panose="02020603050405020304" pitchFamily="18" charset="0"/>
                        </a:rPr>
                        <a:t>Respiratory </a:t>
                      </a:r>
                      <a:r>
                        <a:rPr lang="pt-BR" sz="1800" b="0" i="0" u="none" strike="noStrike" dirty="0" err="1">
                          <a:solidFill>
                            <a:schemeClr val="tx1">
                              <a:lumMod val="75000"/>
                              <a:lumOff val="25000"/>
                            </a:schemeClr>
                          </a:solidFill>
                          <a:effectLst/>
                          <a:latin typeface="+mn-lt"/>
                          <a:cs typeface="Times New Roman" panose="02020603050405020304" pitchFamily="18" charset="0"/>
                        </a:rPr>
                        <a:t>discomfort</a:t>
                      </a:r>
                      <a:endParaRPr lang="pt-BR" sz="1800" b="0" i="0" u="none" strike="noStrike" dirty="0">
                        <a:solidFill>
                          <a:schemeClr val="tx1">
                            <a:lumMod val="75000"/>
                            <a:lumOff val="25000"/>
                          </a:schemeClr>
                        </a:solidFill>
                        <a:effectLst/>
                        <a:latin typeface="+mn-lt"/>
                        <a:cs typeface="Times New Roman" panose="02020603050405020304" pitchFamily="18" charset="0"/>
                      </a:endParaRPr>
                    </a:p>
                    <a:p>
                      <a:pPr marL="0" algn="l" fontAlgn="ctr"/>
                      <a:r>
                        <a:rPr lang="pt-BR" sz="1800" b="0" i="0" u="none" strike="noStrike" dirty="0" err="1">
                          <a:solidFill>
                            <a:schemeClr val="tx1">
                              <a:lumMod val="75000"/>
                              <a:lumOff val="25000"/>
                            </a:schemeClr>
                          </a:solidFill>
                          <a:effectLst/>
                          <a:latin typeface="+mn-lt"/>
                          <a:cs typeface="Times New Roman" panose="02020603050405020304" pitchFamily="18" charset="0"/>
                        </a:rPr>
                        <a:t>Dyspnea</a:t>
                      </a:r>
                      <a:endParaRPr lang="pt-BR" sz="1800" b="0" i="0" u="none" strike="noStrike" dirty="0">
                        <a:solidFill>
                          <a:schemeClr val="tx1">
                            <a:lumMod val="75000"/>
                            <a:lumOff val="25000"/>
                          </a:schemeClr>
                        </a:solidFill>
                        <a:effectLst/>
                        <a:latin typeface="+mn-lt"/>
                        <a:cs typeface="Times New Roman" panose="02020603050405020304" pitchFamily="18" charset="0"/>
                      </a:endParaRPr>
                    </a:p>
                    <a:p>
                      <a:pPr marL="0" algn="l" fontAlgn="ctr"/>
                      <a:r>
                        <a:rPr lang="pt-BR" sz="1800" b="0" i="0" u="none" strike="noStrike" dirty="0" err="1">
                          <a:solidFill>
                            <a:schemeClr val="tx1">
                              <a:lumMod val="75000"/>
                              <a:lumOff val="25000"/>
                            </a:schemeClr>
                          </a:solidFill>
                          <a:effectLst/>
                          <a:latin typeface="+mn-lt"/>
                          <a:cs typeface="Times New Roman" panose="02020603050405020304" pitchFamily="18" charset="0"/>
                        </a:rPr>
                        <a:t>Hyperinflation</a:t>
                      </a: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u="none" strike="noStrike" dirty="0" err="1">
                          <a:solidFill>
                            <a:schemeClr val="tx1">
                              <a:lumMod val="75000"/>
                              <a:lumOff val="25000"/>
                            </a:schemeClr>
                          </a:solidFill>
                          <a:effectLst/>
                          <a:latin typeface="+mn-lt"/>
                          <a:cs typeface="Times New Roman" panose="02020603050405020304" pitchFamily="18" charset="0"/>
                        </a:rPr>
                        <a:t>Dyspnea</a:t>
                      </a:r>
                      <a:endParaRPr lang="pt-BR" sz="180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u="none" strike="noStrike" dirty="0" err="1">
                          <a:solidFill>
                            <a:schemeClr val="tx1">
                              <a:lumMod val="75000"/>
                              <a:lumOff val="25000"/>
                            </a:schemeClr>
                          </a:solidFill>
                          <a:effectLst/>
                          <a:latin typeface="+mn-lt"/>
                          <a:cs typeface="Times New Roman" panose="02020603050405020304" pitchFamily="18" charset="0"/>
                        </a:rPr>
                        <a:t>Increased</a:t>
                      </a:r>
                      <a:r>
                        <a:rPr lang="pt-BR" sz="1800" u="none" strike="noStrike" dirty="0">
                          <a:solidFill>
                            <a:schemeClr val="tx1">
                              <a:lumMod val="75000"/>
                              <a:lumOff val="25000"/>
                            </a:schemeClr>
                          </a:solidFill>
                          <a:effectLst/>
                          <a:latin typeface="+mn-lt"/>
                          <a:cs typeface="Times New Roman" panose="02020603050405020304" pitchFamily="18" charset="0"/>
                        </a:rPr>
                        <a:t> </a:t>
                      </a:r>
                      <a:r>
                        <a:rPr lang="pt-BR" sz="1800" u="none" strike="noStrike" dirty="0" err="1">
                          <a:solidFill>
                            <a:schemeClr val="tx1">
                              <a:lumMod val="75000"/>
                              <a:lumOff val="25000"/>
                            </a:schemeClr>
                          </a:solidFill>
                          <a:effectLst/>
                          <a:latin typeface="+mn-lt"/>
                          <a:cs typeface="Times New Roman" panose="02020603050405020304" pitchFamily="18" charset="0"/>
                        </a:rPr>
                        <a:t>respiratory</a:t>
                      </a:r>
                      <a:r>
                        <a:rPr lang="pt-BR" sz="1800" u="none" strike="noStrike" dirty="0">
                          <a:solidFill>
                            <a:schemeClr val="tx1">
                              <a:lumMod val="75000"/>
                              <a:lumOff val="25000"/>
                            </a:schemeClr>
                          </a:solidFill>
                          <a:effectLst/>
                          <a:latin typeface="+mn-lt"/>
                          <a:cs typeface="Times New Roman" panose="02020603050405020304" pitchFamily="18" charset="0"/>
                        </a:rPr>
                        <a:t> drive</a:t>
                      </a:r>
                    </a:p>
                    <a:p>
                      <a:pPr algn="l" fontAlgn="ctr"/>
                      <a:r>
                        <a:rPr lang="pt-BR" sz="1800" u="none" strike="noStrike" dirty="0">
                          <a:solidFill>
                            <a:schemeClr val="tx1">
                              <a:lumMod val="75000"/>
                              <a:lumOff val="25000"/>
                            </a:schemeClr>
                          </a:solidFill>
                          <a:effectLst/>
                          <a:latin typeface="+mn-lt"/>
                          <a:cs typeface="Times New Roman" panose="02020603050405020304" pitchFamily="18" charset="0"/>
                        </a:rPr>
                        <a:t>and </a:t>
                      </a:r>
                      <a:r>
                        <a:rPr lang="pt-BR" sz="1800" u="none" strike="noStrike" dirty="0" err="1">
                          <a:solidFill>
                            <a:schemeClr val="tx1">
                              <a:lumMod val="75000"/>
                              <a:lumOff val="25000"/>
                            </a:schemeClr>
                          </a:solidFill>
                          <a:effectLst/>
                          <a:latin typeface="+mn-lt"/>
                          <a:cs typeface="Times New Roman" panose="02020603050405020304" pitchFamily="18" charset="0"/>
                        </a:rPr>
                        <a:t>work</a:t>
                      </a:r>
                      <a:r>
                        <a:rPr lang="pt-BR" sz="1800" u="none" strike="noStrike" dirty="0">
                          <a:solidFill>
                            <a:schemeClr val="tx1">
                              <a:lumMod val="75000"/>
                              <a:lumOff val="25000"/>
                            </a:schemeClr>
                          </a:solidFill>
                          <a:effectLst/>
                          <a:latin typeface="+mn-lt"/>
                          <a:cs typeface="Times New Roman" panose="02020603050405020304" pitchFamily="18" charset="0"/>
                        </a:rPr>
                        <a:t> </a:t>
                      </a:r>
                      <a:r>
                        <a:rPr lang="pt-BR" sz="1800" u="none" strike="noStrike" dirty="0" err="1">
                          <a:solidFill>
                            <a:schemeClr val="tx1">
                              <a:lumMod val="75000"/>
                              <a:lumOff val="25000"/>
                            </a:schemeClr>
                          </a:solidFill>
                          <a:effectLst/>
                          <a:latin typeface="+mn-lt"/>
                          <a:cs typeface="Times New Roman" panose="02020603050405020304" pitchFamily="18" charset="0"/>
                        </a:rPr>
                        <a:t>of</a:t>
                      </a:r>
                      <a:r>
                        <a:rPr lang="pt-BR" sz="1800" u="none" strike="noStrike" dirty="0">
                          <a:solidFill>
                            <a:schemeClr val="tx1">
                              <a:lumMod val="75000"/>
                              <a:lumOff val="25000"/>
                            </a:schemeClr>
                          </a:solidFill>
                          <a:effectLst/>
                          <a:latin typeface="+mn-lt"/>
                          <a:cs typeface="Times New Roman" panose="02020603050405020304" pitchFamily="18" charset="0"/>
                        </a:rPr>
                        <a:t> </a:t>
                      </a:r>
                      <a:r>
                        <a:rPr lang="pt-BR" sz="1800" u="none" strike="noStrike" dirty="0" err="1">
                          <a:solidFill>
                            <a:schemeClr val="tx1">
                              <a:lumMod val="75000"/>
                              <a:lumOff val="25000"/>
                            </a:schemeClr>
                          </a:solidFill>
                          <a:effectLst/>
                          <a:latin typeface="+mn-lt"/>
                          <a:cs typeface="Times New Roman" panose="02020603050405020304" pitchFamily="18" charset="0"/>
                        </a:rPr>
                        <a:t>breathing</a:t>
                      </a:r>
                      <a:endParaRPr lang="pt-BR" sz="180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b="0" i="0" u="none" strike="noStrike" dirty="0" err="1">
                          <a:solidFill>
                            <a:schemeClr val="tx1">
                              <a:lumMod val="75000"/>
                              <a:lumOff val="25000"/>
                            </a:schemeClr>
                          </a:solidFill>
                          <a:effectLst/>
                          <a:latin typeface="+mn-lt"/>
                          <a:cs typeface="Times New Roman" panose="02020603050405020304" pitchFamily="18" charset="0"/>
                        </a:rPr>
                        <a:t>Airway</a:t>
                      </a:r>
                      <a:r>
                        <a:rPr lang="pt-BR" sz="1800" b="0" i="0" u="none" strike="noStrike" dirty="0">
                          <a:solidFill>
                            <a:schemeClr val="tx1">
                              <a:lumMod val="75000"/>
                              <a:lumOff val="25000"/>
                            </a:schemeClr>
                          </a:solidFill>
                          <a:effectLst/>
                          <a:latin typeface="+mn-lt"/>
                          <a:cs typeface="Times New Roman" panose="02020603050405020304" pitchFamily="18" charset="0"/>
                        </a:rPr>
                        <a:t> </a:t>
                      </a:r>
                      <a:r>
                        <a:rPr lang="pt-BR" sz="1800" b="0" i="0" u="none" strike="noStrike" dirty="0" err="1">
                          <a:solidFill>
                            <a:schemeClr val="tx1">
                              <a:lumMod val="75000"/>
                              <a:lumOff val="25000"/>
                            </a:schemeClr>
                          </a:solidFill>
                          <a:effectLst/>
                          <a:latin typeface="+mn-lt"/>
                          <a:cs typeface="Times New Roman" panose="02020603050405020304" pitchFamily="18" charset="0"/>
                        </a:rPr>
                        <a:t>pressure</a:t>
                      </a:r>
                      <a:r>
                        <a:rPr lang="pt-BR" sz="1800" b="0" i="0" u="none" strike="noStrike" dirty="0">
                          <a:solidFill>
                            <a:schemeClr val="tx1">
                              <a:lumMod val="75000"/>
                              <a:lumOff val="25000"/>
                            </a:schemeClr>
                          </a:solidFill>
                          <a:effectLst/>
                          <a:latin typeface="+mn-lt"/>
                          <a:cs typeface="Times New Roman" panose="02020603050405020304" pitchFamily="18" charset="0"/>
                        </a:rPr>
                        <a:t> overshoot</a:t>
                      </a:r>
                    </a:p>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7652060"/>
                  </a:ext>
                </a:extLst>
              </a:tr>
              <a:tr h="1156538">
                <a:tc>
                  <a:txBody>
                    <a:bodyPr/>
                    <a:lstStyle/>
                    <a:p>
                      <a:pPr marL="44450" indent="-44450" algn="l" fontAlgn="ctr">
                        <a:tabLst/>
                      </a:pPr>
                      <a:r>
                        <a:rPr lang="pt-BR" sz="1800" b="1" u="none" strike="noStrike" dirty="0">
                          <a:solidFill>
                            <a:schemeClr val="tx1">
                              <a:lumMod val="75000"/>
                              <a:lumOff val="25000"/>
                            </a:schemeClr>
                          </a:solidFill>
                          <a:effectLst/>
                          <a:latin typeface="+mn-lt"/>
                          <a:cs typeface="Times New Roman" panose="02020603050405020304" pitchFamily="18" charset="0"/>
                        </a:rPr>
                        <a:t> </a:t>
                      </a:r>
                      <a:r>
                        <a:rPr lang="pt-BR" sz="1800" b="1" u="none" strike="noStrike" dirty="0" err="1">
                          <a:solidFill>
                            <a:schemeClr val="tx1">
                              <a:lumMod val="75000"/>
                              <a:lumOff val="25000"/>
                            </a:schemeClr>
                          </a:solidFill>
                          <a:effectLst/>
                          <a:latin typeface="+mn-lt"/>
                          <a:cs typeface="Times New Roman" panose="02020603050405020304" pitchFamily="18" charset="0"/>
                        </a:rPr>
                        <a:t>Possible</a:t>
                      </a:r>
                      <a:r>
                        <a:rPr lang="pt-BR" sz="1800" b="1" u="none" strike="noStrike" dirty="0">
                          <a:solidFill>
                            <a:schemeClr val="tx1">
                              <a:lumMod val="75000"/>
                              <a:lumOff val="25000"/>
                            </a:schemeClr>
                          </a:solidFill>
                          <a:effectLst/>
                          <a:latin typeface="+mn-lt"/>
                          <a:cs typeface="Times New Roman" panose="02020603050405020304" pitchFamily="18" charset="0"/>
                        </a:rPr>
                        <a:t>              </a:t>
                      </a:r>
                      <a:r>
                        <a:rPr lang="pt-BR" sz="1800" b="1" u="none" strike="noStrike" dirty="0" err="1">
                          <a:solidFill>
                            <a:schemeClr val="tx1">
                              <a:lumMod val="75000"/>
                              <a:lumOff val="25000"/>
                            </a:schemeClr>
                          </a:solidFill>
                          <a:effectLst/>
                          <a:latin typeface="+mn-lt"/>
                          <a:cs typeface="Times New Roman" panose="02020603050405020304" pitchFamily="18" charset="0"/>
                        </a:rPr>
                        <a:t>solutions</a:t>
                      </a:r>
                      <a:endParaRPr lang="pt-BR" sz="1800" b="1"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b="0" i="0" u="none" strike="noStrike" dirty="0" err="1">
                          <a:solidFill>
                            <a:schemeClr val="tx1">
                              <a:lumMod val="75000"/>
                              <a:lumOff val="25000"/>
                            </a:schemeClr>
                          </a:solidFill>
                          <a:effectLst/>
                          <a:latin typeface="+mn-lt"/>
                          <a:cs typeface="Times New Roman" panose="02020603050405020304" pitchFamily="18" charset="0"/>
                        </a:rPr>
                        <a:t>Increase</a:t>
                      </a:r>
                      <a:r>
                        <a:rPr lang="pt-BR" sz="1800" b="0" i="0" u="none" strike="noStrike" dirty="0">
                          <a:solidFill>
                            <a:schemeClr val="tx1">
                              <a:lumMod val="75000"/>
                              <a:lumOff val="25000"/>
                            </a:schemeClr>
                          </a:solidFill>
                          <a:effectLst/>
                          <a:latin typeface="+mn-lt"/>
                          <a:cs typeface="Times New Roman" panose="02020603050405020304" pitchFamily="18" charset="0"/>
                        </a:rPr>
                        <a:t> ventilator </a:t>
                      </a:r>
                      <a:r>
                        <a:rPr lang="pt-BR" sz="1800" b="0" i="0" u="none" strike="noStrike" dirty="0" err="1">
                          <a:solidFill>
                            <a:schemeClr val="tx1">
                              <a:lumMod val="75000"/>
                              <a:lumOff val="25000"/>
                            </a:schemeClr>
                          </a:solidFill>
                          <a:effectLst/>
                          <a:latin typeface="+mn-lt"/>
                          <a:cs typeface="Times New Roman" panose="02020603050405020304" pitchFamily="18" charset="0"/>
                        </a:rPr>
                        <a:t>inspiratory</a:t>
                      </a:r>
                      <a:r>
                        <a:rPr lang="pt-BR" sz="1800" b="0" i="0" u="none" strike="noStrike" dirty="0">
                          <a:solidFill>
                            <a:schemeClr val="tx1">
                              <a:lumMod val="75000"/>
                              <a:lumOff val="25000"/>
                            </a:schemeClr>
                          </a:solidFill>
                          <a:effectLst/>
                          <a:latin typeface="+mn-lt"/>
                          <a:cs typeface="Times New Roman" panose="02020603050405020304" pitchFamily="18" charset="0"/>
                        </a:rPr>
                        <a:t> time</a:t>
                      </a: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b="0" i="0" u="none" strike="noStrike" dirty="0" err="1">
                          <a:solidFill>
                            <a:schemeClr val="tx1">
                              <a:lumMod val="75000"/>
                              <a:lumOff val="25000"/>
                            </a:schemeClr>
                          </a:solidFill>
                          <a:effectLst/>
                          <a:latin typeface="+mn-lt"/>
                          <a:cs typeface="Times New Roman" panose="02020603050405020304" pitchFamily="18" charset="0"/>
                        </a:rPr>
                        <a:t>Decrease</a:t>
                      </a:r>
                      <a:r>
                        <a:rPr lang="pt-BR" sz="1800" b="0" i="0" u="none" strike="noStrike" dirty="0">
                          <a:solidFill>
                            <a:schemeClr val="tx1">
                              <a:lumMod val="75000"/>
                              <a:lumOff val="25000"/>
                            </a:schemeClr>
                          </a:solidFill>
                          <a:effectLst/>
                          <a:latin typeface="+mn-lt"/>
                          <a:cs typeface="Times New Roman" panose="02020603050405020304" pitchFamily="18" charset="0"/>
                        </a:rPr>
                        <a:t> ventilator </a:t>
                      </a:r>
                      <a:r>
                        <a:rPr lang="pt-BR" sz="1800" b="0" i="0" u="none" strike="noStrike" dirty="0" err="1">
                          <a:solidFill>
                            <a:schemeClr val="tx1">
                              <a:lumMod val="75000"/>
                              <a:lumOff val="25000"/>
                            </a:schemeClr>
                          </a:solidFill>
                          <a:effectLst/>
                          <a:latin typeface="+mn-lt"/>
                          <a:cs typeface="Times New Roman" panose="02020603050405020304" pitchFamily="18" charset="0"/>
                        </a:rPr>
                        <a:t>inspiratory</a:t>
                      </a:r>
                      <a:r>
                        <a:rPr lang="pt-BR" sz="1800" b="0" i="0" u="none" strike="noStrike" dirty="0">
                          <a:solidFill>
                            <a:schemeClr val="tx1">
                              <a:lumMod val="75000"/>
                              <a:lumOff val="25000"/>
                            </a:schemeClr>
                          </a:solidFill>
                          <a:effectLst/>
                          <a:latin typeface="+mn-lt"/>
                          <a:cs typeface="Times New Roman" panose="02020603050405020304" pitchFamily="18" charset="0"/>
                        </a:rPr>
                        <a:t> time</a:t>
                      </a:r>
                    </a:p>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p>
                      <a:pPr algn="l" fontAlgn="ctr"/>
                      <a:r>
                        <a:rPr lang="en-US" sz="1800" b="0" i="0" u="none" strike="noStrike" dirty="0">
                          <a:solidFill>
                            <a:schemeClr val="tx1">
                              <a:lumMod val="75000"/>
                              <a:lumOff val="25000"/>
                            </a:schemeClr>
                          </a:solidFill>
                          <a:effectLst/>
                          <a:latin typeface="+mn-lt"/>
                          <a:cs typeface="Times New Roman" panose="02020603050405020304" pitchFamily="18" charset="0"/>
                        </a:rPr>
                        <a:t>Flow increase (VCV)</a:t>
                      </a:r>
                    </a:p>
                    <a:p>
                      <a:pPr algn="l" fontAlgn="ctr"/>
                      <a:r>
                        <a:rPr lang="en-US" sz="1800" b="0" i="0" u="none" strike="noStrike" dirty="0">
                          <a:solidFill>
                            <a:schemeClr val="tx1">
                              <a:lumMod val="75000"/>
                              <a:lumOff val="25000"/>
                            </a:schemeClr>
                          </a:solidFill>
                          <a:effectLst/>
                          <a:latin typeface="+mn-lt"/>
                          <a:cs typeface="Times New Roman" panose="02020603050405020304" pitchFamily="18" charset="0"/>
                        </a:rPr>
                        <a:t>Use PCV or PSV modes</a:t>
                      </a:r>
                      <a:endParaRPr lang="pt-BR" sz="1800" b="0" i="0" u="none" strike="noStrike" dirty="0">
                        <a:solidFill>
                          <a:schemeClr val="tx1">
                            <a:lumMod val="75000"/>
                            <a:lumOff val="25000"/>
                          </a:schemeClr>
                        </a:solidFill>
                        <a:effectLst/>
                        <a:latin typeface="+mn-lt"/>
                        <a:cs typeface="Times New Roman" panose="02020603050405020304" pitchFamily="18" charset="0"/>
                      </a:endParaRP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800" b="0" i="0" u="none" strike="noStrike" dirty="0">
                        <a:solidFill>
                          <a:schemeClr val="tx1">
                            <a:lumMod val="75000"/>
                            <a:lumOff val="25000"/>
                          </a:schemeClr>
                        </a:solidFill>
                        <a:effectLst/>
                        <a:latin typeface="+mn-lt"/>
                        <a:cs typeface="Times New Roman" panose="02020603050405020304" pitchFamily="18" charset="0"/>
                      </a:endParaRPr>
                    </a:p>
                    <a:p>
                      <a:pPr algn="l" fontAlgn="ctr"/>
                      <a:r>
                        <a:rPr lang="pt-BR" sz="1800" b="0" i="0" u="none" strike="noStrike" dirty="0" err="1">
                          <a:solidFill>
                            <a:schemeClr val="tx1">
                              <a:lumMod val="75000"/>
                              <a:lumOff val="25000"/>
                            </a:schemeClr>
                          </a:solidFill>
                          <a:effectLst/>
                          <a:latin typeface="+mn-lt"/>
                          <a:cs typeface="Times New Roman" panose="02020603050405020304" pitchFamily="18" charset="0"/>
                        </a:rPr>
                        <a:t>Reduce</a:t>
                      </a:r>
                      <a:r>
                        <a:rPr lang="pt-BR" sz="1800" b="0" i="0" u="none" strike="noStrike" dirty="0">
                          <a:solidFill>
                            <a:schemeClr val="tx1">
                              <a:lumMod val="75000"/>
                              <a:lumOff val="25000"/>
                            </a:schemeClr>
                          </a:solidFill>
                          <a:effectLst/>
                          <a:latin typeface="+mn-lt"/>
                          <a:cs typeface="Times New Roman" panose="02020603050405020304" pitchFamily="18" charset="0"/>
                        </a:rPr>
                        <a:t> flow </a:t>
                      </a:r>
                      <a:r>
                        <a:rPr lang="pt-BR" sz="1800" b="0" i="0" u="none" strike="noStrike" dirty="0" err="1">
                          <a:solidFill>
                            <a:schemeClr val="tx1">
                              <a:lumMod val="75000"/>
                              <a:lumOff val="25000"/>
                            </a:schemeClr>
                          </a:solidFill>
                          <a:effectLst/>
                          <a:latin typeface="+mn-lt"/>
                          <a:cs typeface="Times New Roman" panose="02020603050405020304" pitchFamily="18" charset="0"/>
                        </a:rPr>
                        <a:t>or</a:t>
                      </a:r>
                      <a:r>
                        <a:rPr lang="pt-BR" sz="1800" b="0" i="0" u="none" strike="noStrike" dirty="0">
                          <a:solidFill>
                            <a:schemeClr val="tx1">
                              <a:lumMod val="75000"/>
                              <a:lumOff val="25000"/>
                            </a:schemeClr>
                          </a:solidFill>
                          <a:effectLst/>
                          <a:latin typeface="+mn-lt"/>
                          <a:cs typeface="Times New Roman" panose="02020603050405020304" pitchFamily="18" charset="0"/>
                        </a:rPr>
                        <a:t> </a:t>
                      </a:r>
                      <a:r>
                        <a:rPr lang="pt-BR" sz="1800" b="0" i="0" u="none" strike="noStrike" dirty="0" err="1">
                          <a:solidFill>
                            <a:schemeClr val="tx1">
                              <a:lumMod val="75000"/>
                              <a:lumOff val="25000"/>
                            </a:schemeClr>
                          </a:solidFill>
                          <a:effectLst/>
                          <a:latin typeface="+mn-lt"/>
                          <a:cs typeface="Times New Roman" panose="02020603050405020304" pitchFamily="18" charset="0"/>
                        </a:rPr>
                        <a:t>increase</a:t>
                      </a:r>
                      <a:r>
                        <a:rPr lang="pt-BR" sz="1800" b="0" i="0" u="none" strike="noStrike" dirty="0">
                          <a:solidFill>
                            <a:schemeClr val="tx1">
                              <a:lumMod val="75000"/>
                              <a:lumOff val="25000"/>
                            </a:schemeClr>
                          </a:solidFill>
                          <a:effectLst/>
                          <a:latin typeface="+mn-lt"/>
                          <a:cs typeface="Times New Roman" panose="02020603050405020304" pitchFamily="18" charset="0"/>
                        </a:rPr>
                        <a:t> </a:t>
                      </a:r>
                      <a:r>
                        <a:rPr lang="pt-BR" sz="1800" b="0" i="0" u="none" strike="noStrike" dirty="0" err="1">
                          <a:solidFill>
                            <a:schemeClr val="tx1">
                              <a:lumMod val="75000"/>
                              <a:lumOff val="25000"/>
                            </a:schemeClr>
                          </a:solidFill>
                          <a:effectLst/>
                          <a:latin typeface="+mn-lt"/>
                          <a:cs typeface="Times New Roman" panose="02020603050405020304" pitchFamily="18" charset="0"/>
                        </a:rPr>
                        <a:t>rise</a:t>
                      </a:r>
                      <a:r>
                        <a:rPr lang="pt-BR" sz="1800" b="0" i="0" u="none" strike="noStrike" dirty="0">
                          <a:solidFill>
                            <a:schemeClr val="tx1">
                              <a:lumMod val="75000"/>
                              <a:lumOff val="25000"/>
                            </a:schemeClr>
                          </a:solidFill>
                          <a:effectLst/>
                          <a:latin typeface="+mn-lt"/>
                          <a:cs typeface="Times New Roman" panose="02020603050405020304" pitchFamily="18" charset="0"/>
                        </a:rPr>
                        <a:t> time in PCV </a:t>
                      </a:r>
                      <a:r>
                        <a:rPr lang="pt-BR" sz="1800" b="0" i="0" u="none" strike="noStrike" dirty="0" err="1">
                          <a:solidFill>
                            <a:schemeClr val="tx1">
                              <a:lumMod val="75000"/>
                              <a:lumOff val="25000"/>
                            </a:schemeClr>
                          </a:solidFill>
                          <a:effectLst/>
                          <a:latin typeface="+mn-lt"/>
                          <a:cs typeface="Times New Roman" panose="02020603050405020304" pitchFamily="18" charset="0"/>
                        </a:rPr>
                        <a:t>or</a:t>
                      </a:r>
                      <a:r>
                        <a:rPr lang="pt-BR" sz="1800" b="0" i="0" u="none" strike="noStrike" dirty="0">
                          <a:solidFill>
                            <a:schemeClr val="tx1">
                              <a:lumMod val="75000"/>
                              <a:lumOff val="25000"/>
                            </a:schemeClr>
                          </a:solidFill>
                          <a:effectLst/>
                          <a:latin typeface="+mn-lt"/>
                          <a:cs typeface="Times New Roman" panose="02020603050405020304" pitchFamily="18" charset="0"/>
                        </a:rPr>
                        <a:t> PSV </a:t>
                      </a:r>
                      <a:r>
                        <a:rPr lang="pt-BR" sz="1800" b="0" i="0" u="none" strike="noStrike" dirty="0" err="1">
                          <a:solidFill>
                            <a:schemeClr val="tx1">
                              <a:lumMod val="75000"/>
                              <a:lumOff val="25000"/>
                            </a:schemeClr>
                          </a:solidFill>
                          <a:effectLst/>
                          <a:latin typeface="+mn-lt"/>
                          <a:cs typeface="Times New Roman" panose="02020603050405020304" pitchFamily="18" charset="0"/>
                        </a:rPr>
                        <a:t>modes</a:t>
                      </a:r>
                      <a:r>
                        <a:rPr lang="pt-BR" sz="1800" b="0" i="0" u="none" strike="noStrike" dirty="0">
                          <a:solidFill>
                            <a:schemeClr val="tx1">
                              <a:lumMod val="75000"/>
                              <a:lumOff val="25000"/>
                            </a:schemeClr>
                          </a:solidFill>
                          <a:effectLst/>
                          <a:latin typeface="+mn-lt"/>
                          <a:cs typeface="Times New Roman" panose="02020603050405020304" pitchFamily="18" charset="0"/>
                        </a:rPr>
                        <a:t> </a:t>
                      </a:r>
                    </a:p>
                  </a:txBody>
                  <a:tcPr marL="4261" marR="4261" marT="4261" marB="0">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5404809"/>
                  </a:ext>
                </a:extLst>
              </a:tr>
            </a:tbl>
          </a:graphicData>
        </a:graphic>
      </p:graphicFrame>
      <p:sp>
        <p:nvSpPr>
          <p:cNvPr id="3" name="Título 1">
            <a:extLst>
              <a:ext uri="{FF2B5EF4-FFF2-40B4-BE49-F238E27FC236}">
                <a16:creationId xmlns:a16="http://schemas.microsoft.com/office/drawing/2014/main" id="{FB79BBC2-5494-DA11-EE4C-044C86B35FFE}"/>
              </a:ext>
            </a:extLst>
          </p:cNvPr>
          <p:cNvSpPr txBox="1">
            <a:spLocks/>
          </p:cNvSpPr>
          <p:nvPr/>
        </p:nvSpPr>
        <p:spPr>
          <a:xfrm>
            <a:off x="0" y="-4897"/>
            <a:ext cx="12192000" cy="846588"/>
          </a:xfrm>
          <a:prstGeom prst="rect">
            <a:avLst/>
          </a:prstGeom>
          <a:solidFill>
            <a:srgbClr val="C000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sz="2800" b="1" dirty="0">
                <a:solidFill>
                  <a:schemeClr val="bg1">
                    <a:lumMod val="85000"/>
                  </a:schemeClr>
                </a:solidFill>
                <a:effectLst/>
                <a:ea typeface="Times New Roman" panose="02020603050405020304" pitchFamily="18" charset="0"/>
              </a:rPr>
              <a:t>Cycling and flow asynchronies</a:t>
            </a:r>
          </a:p>
          <a:p>
            <a:pPr algn="l"/>
            <a:r>
              <a:rPr lang="en-US" sz="2800" b="1" dirty="0">
                <a:solidFill>
                  <a:schemeClr val="bg1">
                    <a:lumMod val="85000"/>
                  </a:schemeClr>
                </a:solidFill>
                <a:ea typeface="Times New Roman" panose="02020603050405020304" pitchFamily="18" charset="0"/>
              </a:rPr>
              <a:t>Mechanisms, risks and possible solutions</a:t>
            </a:r>
            <a:endParaRPr lang="pt-BR" sz="900" dirty="0">
              <a:solidFill>
                <a:schemeClr val="bg1">
                  <a:lumMod val="85000"/>
                </a:schemeClr>
              </a:solidFill>
            </a:endParaRPr>
          </a:p>
        </p:txBody>
      </p:sp>
    </p:spTree>
    <p:extLst>
      <p:ext uri="{BB962C8B-B14F-4D97-AF65-F5344CB8AC3E}">
        <p14:creationId xmlns:p14="http://schemas.microsoft.com/office/powerpoint/2010/main" val="352917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Agrupar 13">
            <a:extLst>
              <a:ext uri="{FF2B5EF4-FFF2-40B4-BE49-F238E27FC236}">
                <a16:creationId xmlns:a16="http://schemas.microsoft.com/office/drawing/2014/main" id="{8B1E166C-EE98-4A30-A1EC-F9FD3DD06B31}"/>
              </a:ext>
            </a:extLst>
          </p:cNvPr>
          <p:cNvGrpSpPr/>
          <p:nvPr/>
        </p:nvGrpSpPr>
        <p:grpSpPr>
          <a:xfrm>
            <a:off x="1254881" y="1527399"/>
            <a:ext cx="9612513" cy="4770214"/>
            <a:chOff x="1896634" y="-802964"/>
            <a:chExt cx="8727313" cy="4231964"/>
          </a:xfrm>
        </p:grpSpPr>
        <p:grpSp>
          <p:nvGrpSpPr>
            <p:cNvPr id="4" name="Agrupar 3">
              <a:extLst>
                <a:ext uri="{FF2B5EF4-FFF2-40B4-BE49-F238E27FC236}">
                  <a16:creationId xmlns:a16="http://schemas.microsoft.com/office/drawing/2014/main" id="{996CE307-EC48-490B-B87C-EFCAF047D5CF}"/>
                </a:ext>
              </a:extLst>
            </p:cNvPr>
            <p:cNvGrpSpPr/>
            <p:nvPr/>
          </p:nvGrpSpPr>
          <p:grpSpPr>
            <a:xfrm>
              <a:off x="1896634" y="-802964"/>
              <a:ext cx="8727313" cy="4231964"/>
              <a:chOff x="1700691" y="-3274108"/>
              <a:chExt cx="8727313" cy="4231964"/>
            </a:xfrm>
          </p:grpSpPr>
          <p:grpSp>
            <p:nvGrpSpPr>
              <p:cNvPr id="33" name="Agrupar 32">
                <a:extLst>
                  <a:ext uri="{FF2B5EF4-FFF2-40B4-BE49-F238E27FC236}">
                    <a16:creationId xmlns:a16="http://schemas.microsoft.com/office/drawing/2014/main" id="{44C516F7-86DC-47F4-856D-38ECAEC63C8A}"/>
                  </a:ext>
                </a:extLst>
              </p:cNvPr>
              <p:cNvGrpSpPr/>
              <p:nvPr/>
            </p:nvGrpSpPr>
            <p:grpSpPr>
              <a:xfrm>
                <a:off x="1700691" y="-3271540"/>
                <a:ext cx="8727313" cy="4102443"/>
                <a:chOff x="314674" y="19032"/>
                <a:chExt cx="8727313" cy="4102443"/>
              </a:xfrm>
            </p:grpSpPr>
            <p:sp>
              <p:nvSpPr>
                <p:cNvPr id="26" name="CaixaDeTexto 25">
                  <a:extLst>
                    <a:ext uri="{FF2B5EF4-FFF2-40B4-BE49-F238E27FC236}">
                      <a16:creationId xmlns:a16="http://schemas.microsoft.com/office/drawing/2014/main" id="{C8813D37-D859-4747-A266-DDAEA3A2EB64}"/>
                    </a:ext>
                  </a:extLst>
                </p:cNvPr>
                <p:cNvSpPr txBox="1"/>
                <p:nvPr/>
              </p:nvSpPr>
              <p:spPr>
                <a:xfrm>
                  <a:off x="7040399" y="23124"/>
                  <a:ext cx="2001588" cy="354963"/>
                </a:xfrm>
                <a:prstGeom prst="rect">
                  <a:avLst/>
                </a:prstGeom>
                <a:noFill/>
              </p:spPr>
              <p:txBody>
                <a:bodyPr wrap="square" rtlCol="0">
                  <a:spAutoFit/>
                </a:bodyPr>
                <a:lstStyle/>
                <a:p>
                  <a:pPr algn="ctr"/>
                  <a:r>
                    <a:rPr lang="pt-BR" sz="2000" dirty="0">
                      <a:solidFill>
                        <a:schemeClr val="tx1">
                          <a:lumMod val="75000"/>
                          <a:lumOff val="25000"/>
                        </a:schemeClr>
                      </a:solidFill>
                      <a:cs typeface="Times New Roman" panose="02020603050405020304" pitchFamily="18" charset="0"/>
                    </a:rPr>
                    <a:t>Reverse triggering</a:t>
                  </a:r>
                </a:p>
              </p:txBody>
            </p:sp>
            <p:grpSp>
              <p:nvGrpSpPr>
                <p:cNvPr id="31" name="Agrupar 30">
                  <a:extLst>
                    <a:ext uri="{FF2B5EF4-FFF2-40B4-BE49-F238E27FC236}">
                      <a16:creationId xmlns:a16="http://schemas.microsoft.com/office/drawing/2014/main" id="{7B224205-B88E-4504-AB03-8751841E69CD}"/>
                    </a:ext>
                  </a:extLst>
                </p:cNvPr>
                <p:cNvGrpSpPr/>
                <p:nvPr/>
              </p:nvGrpSpPr>
              <p:grpSpPr>
                <a:xfrm>
                  <a:off x="314674" y="19032"/>
                  <a:ext cx="8664969" cy="4102443"/>
                  <a:chOff x="314674" y="19032"/>
                  <a:chExt cx="8664969" cy="4102443"/>
                </a:xfrm>
              </p:grpSpPr>
              <p:sp>
                <p:nvSpPr>
                  <p:cNvPr id="6" name="CaixaDeTexto 5">
                    <a:extLst>
                      <a:ext uri="{FF2B5EF4-FFF2-40B4-BE49-F238E27FC236}">
                        <a16:creationId xmlns:a16="http://schemas.microsoft.com/office/drawing/2014/main" id="{CC42E660-318C-41E6-AD71-47E7ECE691C7}"/>
                      </a:ext>
                    </a:extLst>
                  </p:cNvPr>
                  <p:cNvSpPr txBox="1"/>
                  <p:nvPr/>
                </p:nvSpPr>
                <p:spPr>
                  <a:xfrm>
                    <a:off x="314674" y="25389"/>
                    <a:ext cx="2037086" cy="354963"/>
                  </a:xfrm>
                  <a:prstGeom prst="rect">
                    <a:avLst/>
                  </a:prstGeom>
                  <a:noFill/>
                </p:spPr>
                <p:txBody>
                  <a:bodyPr wrap="square" rtlCol="0">
                    <a:spAutoFit/>
                  </a:bodyPr>
                  <a:lstStyle/>
                  <a:p>
                    <a:pPr algn="ctr"/>
                    <a:r>
                      <a:rPr lang="pt-BR" sz="2000" dirty="0">
                        <a:solidFill>
                          <a:schemeClr val="tx1">
                            <a:lumMod val="75000"/>
                            <a:lumOff val="25000"/>
                          </a:schemeClr>
                        </a:solidFill>
                        <a:cs typeface="Times New Roman" panose="02020603050405020304" pitchFamily="18" charset="0"/>
                      </a:rPr>
                      <a:t>Ineffective effort</a:t>
                    </a:r>
                  </a:p>
                </p:txBody>
              </p:sp>
              <p:pic>
                <p:nvPicPr>
                  <p:cNvPr id="3" name="Imagem 2">
                    <a:extLst>
                      <a:ext uri="{FF2B5EF4-FFF2-40B4-BE49-F238E27FC236}">
                        <a16:creationId xmlns:a16="http://schemas.microsoft.com/office/drawing/2014/main" id="{83AC17FA-DC3B-4E46-A82B-9920271B8E43}"/>
                      </a:ext>
                    </a:extLst>
                  </p:cNvPr>
                  <p:cNvPicPr>
                    <a:picLocks noChangeAspect="1"/>
                  </p:cNvPicPr>
                  <p:nvPr/>
                </p:nvPicPr>
                <p:blipFill rotWithShape="1">
                  <a:blip r:embed="rId3"/>
                  <a:srcRect l="31549" t="53539" r="59466" b="17589"/>
                  <a:stretch/>
                </p:blipFill>
                <p:spPr>
                  <a:xfrm>
                    <a:off x="331852" y="427406"/>
                    <a:ext cx="2037085" cy="3680161"/>
                  </a:xfrm>
                  <a:prstGeom prst="rect">
                    <a:avLst/>
                  </a:prstGeom>
                </p:spPr>
              </p:pic>
              <p:sp>
                <p:nvSpPr>
                  <p:cNvPr id="17" name="CaixaDeTexto 16">
                    <a:extLst>
                      <a:ext uri="{FF2B5EF4-FFF2-40B4-BE49-F238E27FC236}">
                        <a16:creationId xmlns:a16="http://schemas.microsoft.com/office/drawing/2014/main" id="{C9090B56-6609-413B-A208-1D972A789D14}"/>
                      </a:ext>
                    </a:extLst>
                  </p:cNvPr>
                  <p:cNvSpPr txBox="1"/>
                  <p:nvPr/>
                </p:nvSpPr>
                <p:spPr>
                  <a:xfrm>
                    <a:off x="2703553" y="19032"/>
                    <a:ext cx="1806964" cy="354963"/>
                  </a:xfrm>
                  <a:prstGeom prst="rect">
                    <a:avLst/>
                  </a:prstGeom>
                  <a:noFill/>
                </p:spPr>
                <p:txBody>
                  <a:bodyPr wrap="square" rtlCol="0">
                    <a:spAutoFit/>
                  </a:bodyPr>
                  <a:lstStyle/>
                  <a:p>
                    <a:pPr algn="ctr"/>
                    <a:r>
                      <a:rPr lang="pt-BR" sz="2000" dirty="0" err="1">
                        <a:solidFill>
                          <a:schemeClr val="tx1">
                            <a:lumMod val="75000"/>
                            <a:lumOff val="25000"/>
                          </a:schemeClr>
                        </a:solidFill>
                        <a:cs typeface="Times New Roman" panose="02020603050405020304" pitchFamily="18" charset="0"/>
                      </a:rPr>
                      <a:t>Autotriggering</a:t>
                    </a:r>
                    <a:endParaRPr lang="pt-BR" sz="2000" dirty="0">
                      <a:solidFill>
                        <a:schemeClr val="tx1">
                          <a:lumMod val="75000"/>
                          <a:lumOff val="25000"/>
                        </a:schemeClr>
                      </a:solidFill>
                      <a:cs typeface="Times New Roman" panose="02020603050405020304" pitchFamily="18" charset="0"/>
                    </a:endParaRPr>
                  </a:p>
                </p:txBody>
              </p:sp>
              <p:sp>
                <p:nvSpPr>
                  <p:cNvPr id="24" name="CaixaDeTexto 23">
                    <a:extLst>
                      <a:ext uri="{FF2B5EF4-FFF2-40B4-BE49-F238E27FC236}">
                        <a16:creationId xmlns:a16="http://schemas.microsoft.com/office/drawing/2014/main" id="{A747B03A-0BC9-475B-AD04-89ABF2BD7425}"/>
                      </a:ext>
                    </a:extLst>
                  </p:cNvPr>
                  <p:cNvSpPr txBox="1"/>
                  <p:nvPr/>
                </p:nvSpPr>
                <p:spPr>
                  <a:xfrm>
                    <a:off x="4803461" y="20134"/>
                    <a:ext cx="2037085" cy="354963"/>
                  </a:xfrm>
                  <a:prstGeom prst="rect">
                    <a:avLst/>
                  </a:prstGeom>
                  <a:noFill/>
                </p:spPr>
                <p:txBody>
                  <a:bodyPr wrap="square" rtlCol="0">
                    <a:spAutoFit/>
                  </a:bodyPr>
                  <a:lstStyle/>
                  <a:p>
                    <a:pPr algn="ctr"/>
                    <a:r>
                      <a:rPr lang="pt-BR" sz="2000" dirty="0">
                        <a:solidFill>
                          <a:schemeClr val="tx1">
                            <a:lumMod val="75000"/>
                            <a:lumOff val="25000"/>
                          </a:schemeClr>
                        </a:solidFill>
                        <a:cs typeface="Times New Roman" panose="02020603050405020304" pitchFamily="18" charset="0"/>
                      </a:rPr>
                      <a:t>Double triggering</a:t>
                    </a:r>
                  </a:p>
                </p:txBody>
              </p:sp>
              <p:pic>
                <p:nvPicPr>
                  <p:cNvPr id="25" name="Imagem 24">
                    <a:extLst>
                      <a:ext uri="{FF2B5EF4-FFF2-40B4-BE49-F238E27FC236}">
                        <a16:creationId xmlns:a16="http://schemas.microsoft.com/office/drawing/2014/main" id="{757E4626-4D4E-4DB3-909E-AAC854185311}"/>
                      </a:ext>
                    </a:extLst>
                  </p:cNvPr>
                  <p:cNvPicPr>
                    <a:picLocks noChangeAspect="1"/>
                  </p:cNvPicPr>
                  <p:nvPr/>
                </p:nvPicPr>
                <p:blipFill rotWithShape="1">
                  <a:blip r:embed="rId4"/>
                  <a:srcRect l="31500" t="53869" r="59547" b="17364"/>
                  <a:stretch/>
                </p:blipFill>
                <p:spPr>
                  <a:xfrm>
                    <a:off x="4758288" y="427406"/>
                    <a:ext cx="2037085" cy="3694069"/>
                  </a:xfrm>
                  <a:prstGeom prst="rect">
                    <a:avLst/>
                  </a:prstGeom>
                </p:spPr>
              </p:pic>
              <p:pic>
                <p:nvPicPr>
                  <p:cNvPr id="27" name="Imagem 26">
                    <a:extLst>
                      <a:ext uri="{FF2B5EF4-FFF2-40B4-BE49-F238E27FC236}">
                        <a16:creationId xmlns:a16="http://schemas.microsoft.com/office/drawing/2014/main" id="{D8C3FA83-4509-4DDA-B059-0B976A7C0DF9}"/>
                      </a:ext>
                    </a:extLst>
                  </p:cNvPr>
                  <p:cNvPicPr>
                    <a:picLocks noChangeAspect="1"/>
                  </p:cNvPicPr>
                  <p:nvPr/>
                </p:nvPicPr>
                <p:blipFill rotWithShape="1">
                  <a:blip r:embed="rId5"/>
                  <a:srcRect l="28657" t="53536" r="62249" b="17938"/>
                  <a:stretch/>
                </p:blipFill>
                <p:spPr>
                  <a:xfrm>
                    <a:off x="6951657" y="427407"/>
                    <a:ext cx="2027986" cy="3694068"/>
                  </a:xfrm>
                  <a:prstGeom prst="rect">
                    <a:avLst/>
                  </a:prstGeom>
                </p:spPr>
              </p:pic>
              <p:cxnSp>
                <p:nvCxnSpPr>
                  <p:cNvPr id="29" name="Conector reto 28">
                    <a:extLst>
                      <a:ext uri="{FF2B5EF4-FFF2-40B4-BE49-F238E27FC236}">
                        <a16:creationId xmlns:a16="http://schemas.microsoft.com/office/drawing/2014/main" id="{7B368B28-5ACD-46B1-9256-6D9DEABB6216}"/>
                      </a:ext>
                    </a:extLst>
                  </p:cNvPr>
                  <p:cNvCxnSpPr>
                    <a:cxnSpLocks/>
                  </p:cNvCxnSpPr>
                  <p:nvPr/>
                </p:nvCxnSpPr>
                <p:spPr>
                  <a:xfrm>
                    <a:off x="2494626" y="4039327"/>
                    <a:ext cx="208054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42" name="Retângulo 41">
                <a:extLst>
                  <a:ext uri="{FF2B5EF4-FFF2-40B4-BE49-F238E27FC236}">
                    <a16:creationId xmlns:a16="http://schemas.microsoft.com/office/drawing/2014/main" id="{3964D7F7-7373-425F-8323-2E0DAC0EFC3C}"/>
                  </a:ext>
                </a:extLst>
              </p:cNvPr>
              <p:cNvSpPr/>
              <p:nvPr/>
            </p:nvSpPr>
            <p:spPr>
              <a:xfrm>
                <a:off x="1727536" y="-3274108"/>
                <a:ext cx="8638123" cy="42319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3" name="Imagem 12">
              <a:extLst>
                <a:ext uri="{FF2B5EF4-FFF2-40B4-BE49-F238E27FC236}">
                  <a16:creationId xmlns:a16="http://schemas.microsoft.com/office/drawing/2014/main" id="{5D2CCEB6-F371-4212-B7E9-74AD15D1D5E8}"/>
                </a:ext>
              </a:extLst>
            </p:cNvPr>
            <p:cNvPicPr>
              <a:picLocks noChangeAspect="1"/>
            </p:cNvPicPr>
            <p:nvPr/>
          </p:nvPicPr>
          <p:blipFill rotWithShape="1">
            <a:blip r:embed="rId6"/>
            <a:srcRect r="23710"/>
            <a:stretch/>
          </p:blipFill>
          <p:spPr>
            <a:xfrm>
              <a:off x="4095038" y="-392022"/>
              <a:ext cx="2091172" cy="3691677"/>
            </a:xfrm>
            <a:prstGeom prst="rect">
              <a:avLst/>
            </a:prstGeom>
          </p:spPr>
        </p:pic>
      </p:grpSp>
      <p:sp>
        <p:nvSpPr>
          <p:cNvPr id="5" name="Título 1">
            <a:extLst>
              <a:ext uri="{FF2B5EF4-FFF2-40B4-BE49-F238E27FC236}">
                <a16:creationId xmlns:a16="http://schemas.microsoft.com/office/drawing/2014/main" id="{4EA0792F-7209-0A6E-0D17-17C62B61B100}"/>
              </a:ext>
            </a:extLst>
          </p:cNvPr>
          <p:cNvSpPr>
            <a:spLocks noGrp="1"/>
          </p:cNvSpPr>
          <p:nvPr>
            <p:ph type="title"/>
          </p:nvPr>
        </p:nvSpPr>
        <p:spPr>
          <a:xfrm>
            <a:off x="0" y="0"/>
            <a:ext cx="12192000" cy="1325563"/>
          </a:xfrm>
          <a:solidFill>
            <a:srgbClr val="C00000"/>
          </a:solidFill>
        </p:spPr>
        <p:txBody>
          <a:bodyPr>
            <a:noAutofit/>
          </a:bodyPr>
          <a:lstStyle/>
          <a:p>
            <a:pPr algn="ctr"/>
            <a:r>
              <a:rPr lang="pt-BR" sz="3600" dirty="0">
                <a:solidFill>
                  <a:schemeClr val="bg1">
                    <a:lumMod val="85000"/>
                  </a:schemeClr>
                </a:solidFill>
              </a:rPr>
              <a:t>Trigger asynchronies</a:t>
            </a:r>
          </a:p>
        </p:txBody>
      </p:sp>
      <p:sp>
        <p:nvSpPr>
          <p:cNvPr id="2" name="Espaço Reservado para Rodapé 3">
            <a:extLst>
              <a:ext uri="{FF2B5EF4-FFF2-40B4-BE49-F238E27FC236}">
                <a16:creationId xmlns:a16="http://schemas.microsoft.com/office/drawing/2014/main" id="{95876E09-0811-29BE-CEA4-B3878F308E3A}"/>
              </a:ext>
            </a:extLst>
          </p:cNvPr>
          <p:cNvSpPr>
            <a:spLocks noGrp="1"/>
          </p:cNvSpPr>
          <p:nvPr>
            <p:ph type="ftr" sz="quarter" idx="11"/>
          </p:nvPr>
        </p:nvSpPr>
        <p:spPr>
          <a:xfrm>
            <a:off x="4038600" y="6500728"/>
            <a:ext cx="4114800" cy="365125"/>
          </a:xfrm>
        </p:spPr>
        <p:txBody>
          <a:bodyPr/>
          <a:lstStyle/>
          <a:p>
            <a:r>
              <a:rPr lang="pt-BR"/>
              <a:t>www.xlung.net</a:t>
            </a:r>
          </a:p>
        </p:txBody>
      </p:sp>
      <p:pic>
        <p:nvPicPr>
          <p:cNvPr id="7" name="Imagem 6">
            <a:extLst>
              <a:ext uri="{FF2B5EF4-FFF2-40B4-BE49-F238E27FC236}">
                <a16:creationId xmlns:a16="http://schemas.microsoft.com/office/drawing/2014/main" id="{F8A48417-CCC9-7F45-3087-15DFB933ADBD}"/>
              </a:ext>
            </a:extLst>
          </p:cNvPr>
          <p:cNvPicPr>
            <a:picLocks noChangeAspect="1"/>
          </p:cNvPicPr>
          <p:nvPr/>
        </p:nvPicPr>
        <p:blipFill>
          <a:blip r:embed="rId7"/>
          <a:stretch>
            <a:fillRect/>
          </a:stretch>
        </p:blipFill>
        <p:spPr>
          <a:xfrm>
            <a:off x="192088" y="6441991"/>
            <a:ext cx="863600" cy="406400"/>
          </a:xfrm>
          <a:prstGeom prst="rect">
            <a:avLst/>
          </a:prstGeom>
        </p:spPr>
      </p:pic>
    </p:spTree>
    <p:extLst>
      <p:ext uri="{BB962C8B-B14F-4D97-AF65-F5344CB8AC3E}">
        <p14:creationId xmlns:p14="http://schemas.microsoft.com/office/powerpoint/2010/main" val="333558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4EA0792F-7209-0A6E-0D17-17C62B61B100}"/>
              </a:ext>
            </a:extLst>
          </p:cNvPr>
          <p:cNvSpPr>
            <a:spLocks noGrp="1"/>
          </p:cNvSpPr>
          <p:nvPr>
            <p:ph type="title"/>
          </p:nvPr>
        </p:nvSpPr>
        <p:spPr>
          <a:xfrm>
            <a:off x="0" y="0"/>
            <a:ext cx="12192000" cy="1325563"/>
          </a:xfrm>
          <a:solidFill>
            <a:srgbClr val="C00000"/>
          </a:solidFill>
        </p:spPr>
        <p:txBody>
          <a:bodyPr>
            <a:noAutofit/>
          </a:bodyPr>
          <a:lstStyle/>
          <a:p>
            <a:pPr algn="ctr"/>
            <a:r>
              <a:rPr lang="pt-BR" sz="3600" dirty="0">
                <a:solidFill>
                  <a:schemeClr val="bg1">
                    <a:lumMod val="85000"/>
                  </a:schemeClr>
                </a:solidFill>
                <a:cs typeface="Times New Roman" panose="02020603050405020304" pitchFamily="18" charset="0"/>
              </a:rPr>
              <a:t> </a:t>
            </a:r>
            <a:r>
              <a:rPr lang="pt-BR" sz="3600" dirty="0">
                <a:solidFill>
                  <a:schemeClr val="bg1">
                    <a:lumMod val="85000"/>
                  </a:schemeClr>
                </a:solidFill>
                <a:effectLst/>
                <a:ea typeface="Times New Roman" panose="02020603050405020304" pitchFamily="18" charset="0"/>
              </a:rPr>
              <a:t>Cycling</a:t>
            </a:r>
            <a:r>
              <a:rPr lang="pt-BR" sz="3600" dirty="0">
                <a:solidFill>
                  <a:schemeClr val="bg1">
                    <a:lumMod val="85000"/>
                  </a:schemeClr>
                </a:solidFill>
                <a:cs typeface="Times New Roman" panose="02020603050405020304" pitchFamily="18" charset="0"/>
              </a:rPr>
              <a:t> asynchrony                Flow asynchrony</a:t>
            </a:r>
            <a:endParaRPr lang="pt-BR" sz="3600" dirty="0">
              <a:solidFill>
                <a:schemeClr val="bg1">
                  <a:lumMod val="85000"/>
                </a:schemeClr>
              </a:solidFill>
            </a:endParaRPr>
          </a:p>
        </p:txBody>
      </p:sp>
      <p:sp>
        <p:nvSpPr>
          <p:cNvPr id="23" name="Espaço Reservado para Rodapé 3">
            <a:extLst>
              <a:ext uri="{FF2B5EF4-FFF2-40B4-BE49-F238E27FC236}">
                <a16:creationId xmlns:a16="http://schemas.microsoft.com/office/drawing/2014/main" id="{35378FBA-3CB8-FA20-B0F6-835B2E85FC4D}"/>
              </a:ext>
            </a:extLst>
          </p:cNvPr>
          <p:cNvSpPr>
            <a:spLocks noGrp="1"/>
          </p:cNvSpPr>
          <p:nvPr>
            <p:ph type="ftr" sz="quarter" idx="11"/>
          </p:nvPr>
        </p:nvSpPr>
        <p:spPr>
          <a:xfrm>
            <a:off x="4038600" y="6500728"/>
            <a:ext cx="4114800" cy="365125"/>
          </a:xfrm>
        </p:spPr>
        <p:txBody>
          <a:bodyPr/>
          <a:lstStyle/>
          <a:p>
            <a:r>
              <a:rPr lang="pt-BR"/>
              <a:t>www.xlung.net</a:t>
            </a:r>
          </a:p>
        </p:txBody>
      </p:sp>
      <p:pic>
        <p:nvPicPr>
          <p:cNvPr id="28" name="Imagem 27">
            <a:extLst>
              <a:ext uri="{FF2B5EF4-FFF2-40B4-BE49-F238E27FC236}">
                <a16:creationId xmlns:a16="http://schemas.microsoft.com/office/drawing/2014/main" id="{D09D5860-18A5-B081-33B4-FD1FD7504B61}"/>
              </a:ext>
            </a:extLst>
          </p:cNvPr>
          <p:cNvPicPr>
            <a:picLocks noChangeAspect="1"/>
          </p:cNvPicPr>
          <p:nvPr/>
        </p:nvPicPr>
        <p:blipFill>
          <a:blip r:embed="rId3"/>
          <a:stretch>
            <a:fillRect/>
          </a:stretch>
        </p:blipFill>
        <p:spPr>
          <a:xfrm>
            <a:off x="192088" y="6441991"/>
            <a:ext cx="863600" cy="406400"/>
          </a:xfrm>
          <a:prstGeom prst="rect">
            <a:avLst/>
          </a:prstGeom>
        </p:spPr>
      </p:pic>
      <p:grpSp>
        <p:nvGrpSpPr>
          <p:cNvPr id="3" name="Agrupar 2">
            <a:extLst>
              <a:ext uri="{FF2B5EF4-FFF2-40B4-BE49-F238E27FC236}">
                <a16:creationId xmlns:a16="http://schemas.microsoft.com/office/drawing/2014/main" id="{30D031FD-EC6E-4AF9-94CA-4705169DEF21}"/>
              </a:ext>
            </a:extLst>
          </p:cNvPr>
          <p:cNvGrpSpPr/>
          <p:nvPr/>
        </p:nvGrpSpPr>
        <p:grpSpPr>
          <a:xfrm>
            <a:off x="804133" y="1529294"/>
            <a:ext cx="10705082" cy="4765205"/>
            <a:chOff x="804133" y="1529294"/>
            <a:chExt cx="10705082" cy="4765205"/>
          </a:xfrm>
        </p:grpSpPr>
        <p:grpSp>
          <p:nvGrpSpPr>
            <p:cNvPr id="2" name="Agrupar 1">
              <a:extLst>
                <a:ext uri="{FF2B5EF4-FFF2-40B4-BE49-F238E27FC236}">
                  <a16:creationId xmlns:a16="http://schemas.microsoft.com/office/drawing/2014/main" id="{83DC26BD-66DD-2C2E-31AD-F7E82E22ABF3}"/>
                </a:ext>
              </a:extLst>
            </p:cNvPr>
            <p:cNvGrpSpPr/>
            <p:nvPr/>
          </p:nvGrpSpPr>
          <p:grpSpPr>
            <a:xfrm>
              <a:off x="804133" y="1529294"/>
              <a:ext cx="10705082" cy="4765205"/>
              <a:chOff x="1498621" y="1239975"/>
              <a:chExt cx="9695964" cy="4306963"/>
            </a:xfrm>
          </p:grpSpPr>
          <p:grpSp>
            <p:nvGrpSpPr>
              <p:cNvPr id="7" name="Agrupar 6">
                <a:extLst>
                  <a:ext uri="{FF2B5EF4-FFF2-40B4-BE49-F238E27FC236}">
                    <a16:creationId xmlns:a16="http://schemas.microsoft.com/office/drawing/2014/main" id="{456A98F2-BD49-D7C2-E481-1342681640D6}"/>
                  </a:ext>
                </a:extLst>
              </p:cNvPr>
              <p:cNvGrpSpPr/>
              <p:nvPr/>
            </p:nvGrpSpPr>
            <p:grpSpPr>
              <a:xfrm>
                <a:off x="1498621" y="1239975"/>
                <a:ext cx="9695964" cy="4306963"/>
                <a:chOff x="1498621" y="1540765"/>
                <a:chExt cx="9695964" cy="4306963"/>
              </a:xfrm>
            </p:grpSpPr>
            <p:pic>
              <p:nvPicPr>
                <p:cNvPr id="18" name="Imagem 17">
                  <a:extLst>
                    <a:ext uri="{FF2B5EF4-FFF2-40B4-BE49-F238E27FC236}">
                      <a16:creationId xmlns:a16="http://schemas.microsoft.com/office/drawing/2014/main" id="{15080BF9-7AA8-8DE6-9B0F-5ACB2045F47E}"/>
                    </a:ext>
                  </a:extLst>
                </p:cNvPr>
                <p:cNvPicPr>
                  <a:picLocks noChangeAspect="1"/>
                </p:cNvPicPr>
                <p:nvPr/>
              </p:nvPicPr>
              <p:blipFill rotWithShape="1">
                <a:blip r:embed="rId4"/>
                <a:srcRect l="22388" t="54142" r="68584" b="17759"/>
                <a:stretch/>
              </p:blipFill>
              <p:spPr>
                <a:xfrm>
                  <a:off x="3645773" y="1918603"/>
                  <a:ext cx="2037085" cy="3703649"/>
                </a:xfrm>
                <a:prstGeom prst="rect">
                  <a:avLst/>
                </a:prstGeom>
              </p:spPr>
            </p:pic>
            <p:sp>
              <p:nvSpPr>
                <p:cNvPr id="19" name="CaixaDeTexto 18">
                  <a:extLst>
                    <a:ext uri="{FF2B5EF4-FFF2-40B4-BE49-F238E27FC236}">
                      <a16:creationId xmlns:a16="http://schemas.microsoft.com/office/drawing/2014/main" id="{DDB5D193-2C9E-EE95-F0B7-822319ECFD3D}"/>
                    </a:ext>
                  </a:extLst>
                </p:cNvPr>
                <p:cNvSpPr txBox="1"/>
                <p:nvPr/>
              </p:nvSpPr>
              <p:spPr>
                <a:xfrm>
                  <a:off x="1498621" y="1540765"/>
                  <a:ext cx="2037086" cy="361634"/>
                </a:xfrm>
                <a:prstGeom prst="rect">
                  <a:avLst/>
                </a:prstGeom>
              </p:spPr>
              <p:txBody>
                <a:bodyPr wrap="square" rtlCol="0">
                  <a:spAutoFit/>
                </a:bodyPr>
                <a:lstStyle/>
                <a:p>
                  <a:pPr algn="ctr"/>
                  <a:r>
                    <a:rPr lang="pt-BR" sz="2000" dirty="0" err="1">
                      <a:solidFill>
                        <a:schemeClr val="tx1">
                          <a:lumMod val="75000"/>
                          <a:lumOff val="25000"/>
                        </a:schemeClr>
                      </a:solidFill>
                      <a:cs typeface="Times New Roman" panose="02020603050405020304" pitchFamily="18" charset="0"/>
                    </a:rPr>
                    <a:t>Premature</a:t>
                  </a:r>
                  <a:r>
                    <a:rPr lang="pt-BR" sz="2000" dirty="0">
                      <a:solidFill>
                        <a:schemeClr val="tx1">
                          <a:lumMod val="75000"/>
                          <a:lumOff val="25000"/>
                        </a:schemeClr>
                      </a:solidFill>
                      <a:cs typeface="Times New Roman" panose="02020603050405020304" pitchFamily="18" charset="0"/>
                    </a:rPr>
                    <a:t> </a:t>
                  </a:r>
                  <a:r>
                    <a:rPr lang="pt-BR" sz="2000" dirty="0" err="1">
                      <a:solidFill>
                        <a:schemeClr val="tx1">
                          <a:lumMod val="75000"/>
                          <a:lumOff val="25000"/>
                        </a:schemeClr>
                      </a:solidFill>
                      <a:cs typeface="Times New Roman" panose="02020603050405020304" pitchFamily="18" charset="0"/>
                    </a:rPr>
                    <a:t>cycling</a:t>
                  </a:r>
                  <a:endParaRPr lang="pt-BR" sz="2000" dirty="0">
                    <a:solidFill>
                      <a:schemeClr val="tx1">
                        <a:lumMod val="75000"/>
                        <a:lumOff val="25000"/>
                      </a:schemeClr>
                    </a:solidFill>
                    <a:cs typeface="Times New Roman" panose="02020603050405020304" pitchFamily="18" charset="0"/>
                  </a:endParaRPr>
                </a:p>
              </p:txBody>
            </p:sp>
            <p:sp>
              <p:nvSpPr>
                <p:cNvPr id="20" name="CaixaDeTexto 19">
                  <a:extLst>
                    <a:ext uri="{FF2B5EF4-FFF2-40B4-BE49-F238E27FC236}">
                      <a16:creationId xmlns:a16="http://schemas.microsoft.com/office/drawing/2014/main" id="{40926675-115F-0A07-F161-4E5C03B08F64}"/>
                    </a:ext>
                  </a:extLst>
                </p:cNvPr>
                <p:cNvSpPr txBox="1"/>
                <p:nvPr/>
              </p:nvSpPr>
              <p:spPr>
                <a:xfrm>
                  <a:off x="3648694" y="1543407"/>
                  <a:ext cx="2037086" cy="361634"/>
                </a:xfrm>
                <a:prstGeom prst="rect">
                  <a:avLst/>
                </a:prstGeom>
              </p:spPr>
              <p:txBody>
                <a:bodyPr wrap="square" rtlCol="0">
                  <a:spAutoFit/>
                </a:bodyPr>
                <a:lstStyle/>
                <a:p>
                  <a:pPr algn="ctr"/>
                  <a:r>
                    <a:rPr lang="pt-BR" sz="2000" dirty="0">
                      <a:solidFill>
                        <a:schemeClr val="tx1">
                          <a:lumMod val="75000"/>
                          <a:lumOff val="25000"/>
                        </a:schemeClr>
                      </a:solidFill>
                      <a:cs typeface="Times New Roman" panose="02020603050405020304" pitchFamily="18" charset="0"/>
                    </a:rPr>
                    <a:t>Late </a:t>
                  </a:r>
                  <a:r>
                    <a:rPr lang="pt-BR" sz="2000" dirty="0" err="1">
                      <a:solidFill>
                        <a:schemeClr val="tx1">
                          <a:lumMod val="75000"/>
                          <a:lumOff val="25000"/>
                        </a:schemeClr>
                      </a:solidFill>
                      <a:cs typeface="Times New Roman" panose="02020603050405020304" pitchFamily="18" charset="0"/>
                    </a:rPr>
                    <a:t>cycling</a:t>
                  </a:r>
                  <a:endParaRPr lang="pt-BR" sz="2000" dirty="0">
                    <a:solidFill>
                      <a:schemeClr val="tx1">
                        <a:lumMod val="75000"/>
                        <a:lumOff val="25000"/>
                      </a:schemeClr>
                    </a:solidFill>
                    <a:cs typeface="Times New Roman" panose="02020603050405020304" pitchFamily="18" charset="0"/>
                  </a:endParaRPr>
                </a:p>
              </p:txBody>
            </p:sp>
            <p:pic>
              <p:nvPicPr>
                <p:cNvPr id="21" name="Imagem 20">
                  <a:extLst>
                    <a:ext uri="{FF2B5EF4-FFF2-40B4-BE49-F238E27FC236}">
                      <a16:creationId xmlns:a16="http://schemas.microsoft.com/office/drawing/2014/main" id="{86D83C7E-7CCD-839B-32ED-FA8A82713EFC}"/>
                    </a:ext>
                  </a:extLst>
                </p:cNvPr>
                <p:cNvPicPr>
                  <a:picLocks noChangeAspect="1"/>
                </p:cNvPicPr>
                <p:nvPr/>
              </p:nvPicPr>
              <p:blipFill rotWithShape="1">
                <a:blip r:embed="rId5"/>
                <a:srcRect l="25000" t="53445" r="65942" b="17309"/>
                <a:stretch/>
              </p:blipFill>
              <p:spPr>
                <a:xfrm>
                  <a:off x="1520489" y="1912305"/>
                  <a:ext cx="2027417" cy="3710007"/>
                </a:xfrm>
                <a:prstGeom prst="rect">
                  <a:avLst/>
                </a:prstGeom>
              </p:spPr>
            </p:pic>
            <p:sp>
              <p:nvSpPr>
                <p:cNvPr id="22" name="Retângulo 21">
                  <a:extLst>
                    <a:ext uri="{FF2B5EF4-FFF2-40B4-BE49-F238E27FC236}">
                      <a16:creationId xmlns:a16="http://schemas.microsoft.com/office/drawing/2014/main" id="{03978371-E5CE-EE16-7684-C95C0138A3C9}"/>
                    </a:ext>
                  </a:extLst>
                </p:cNvPr>
                <p:cNvSpPr/>
                <p:nvPr/>
              </p:nvSpPr>
              <p:spPr>
                <a:xfrm>
                  <a:off x="1520488" y="1543023"/>
                  <a:ext cx="9674097" cy="43047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10" name="Agrupar 9">
                <a:extLst>
                  <a:ext uri="{FF2B5EF4-FFF2-40B4-BE49-F238E27FC236}">
                    <a16:creationId xmlns:a16="http://schemas.microsoft.com/office/drawing/2014/main" id="{B38C02C1-0B31-2D20-C42F-65515CA7F608}"/>
                  </a:ext>
                </a:extLst>
              </p:cNvPr>
              <p:cNvGrpSpPr/>
              <p:nvPr/>
            </p:nvGrpSpPr>
            <p:grpSpPr>
              <a:xfrm>
                <a:off x="6873180" y="1244128"/>
                <a:ext cx="2037086" cy="4099018"/>
                <a:chOff x="6873180" y="1544918"/>
                <a:chExt cx="2037086" cy="4099018"/>
              </a:xfrm>
            </p:grpSpPr>
            <p:pic>
              <p:nvPicPr>
                <p:cNvPr id="11" name="Imagem 10">
                  <a:extLst>
                    <a:ext uri="{FF2B5EF4-FFF2-40B4-BE49-F238E27FC236}">
                      <a16:creationId xmlns:a16="http://schemas.microsoft.com/office/drawing/2014/main" id="{AC9990EA-380A-987C-3843-C4D828B07BCF}"/>
                    </a:ext>
                  </a:extLst>
                </p:cNvPr>
                <p:cNvPicPr>
                  <a:picLocks noChangeAspect="1"/>
                </p:cNvPicPr>
                <p:nvPr/>
              </p:nvPicPr>
              <p:blipFill rotWithShape="1">
                <a:blip r:embed="rId6"/>
                <a:srcRect l="30718" t="53622" r="59783" b="16469"/>
                <a:stretch/>
              </p:blipFill>
              <p:spPr>
                <a:xfrm>
                  <a:off x="6889061" y="1919259"/>
                  <a:ext cx="2006458" cy="3724677"/>
                </a:xfrm>
                <a:prstGeom prst="rect">
                  <a:avLst/>
                </a:prstGeom>
              </p:spPr>
            </p:pic>
            <p:sp>
              <p:nvSpPr>
                <p:cNvPr id="12" name="CaixaDeTexto 11">
                  <a:extLst>
                    <a:ext uri="{FF2B5EF4-FFF2-40B4-BE49-F238E27FC236}">
                      <a16:creationId xmlns:a16="http://schemas.microsoft.com/office/drawing/2014/main" id="{2456B932-2B39-9FF6-CD5C-8414033923AE}"/>
                    </a:ext>
                  </a:extLst>
                </p:cNvPr>
                <p:cNvSpPr txBox="1"/>
                <p:nvPr/>
              </p:nvSpPr>
              <p:spPr>
                <a:xfrm>
                  <a:off x="6873180" y="1544918"/>
                  <a:ext cx="2037086" cy="361634"/>
                </a:xfrm>
                <a:prstGeom prst="rect">
                  <a:avLst/>
                </a:prstGeom>
              </p:spPr>
              <p:txBody>
                <a:bodyPr wrap="square" rtlCol="0">
                  <a:spAutoFit/>
                </a:bodyPr>
                <a:lstStyle/>
                <a:p>
                  <a:pPr algn="ctr"/>
                  <a:r>
                    <a:rPr lang="pt-BR" sz="2000" dirty="0">
                      <a:solidFill>
                        <a:schemeClr val="tx1">
                          <a:lumMod val="75000"/>
                          <a:lumOff val="25000"/>
                        </a:schemeClr>
                      </a:solidFill>
                      <a:cs typeface="Times New Roman" panose="02020603050405020304" pitchFamily="18" charset="0"/>
                    </a:rPr>
                    <a:t>Insufficient flow</a:t>
                  </a:r>
                </a:p>
              </p:txBody>
            </p:sp>
          </p:grpSp>
        </p:grpSp>
        <p:sp>
          <p:nvSpPr>
            <p:cNvPr id="6" name="CaixaDeTexto 5">
              <a:extLst>
                <a:ext uri="{FF2B5EF4-FFF2-40B4-BE49-F238E27FC236}">
                  <a16:creationId xmlns:a16="http://schemas.microsoft.com/office/drawing/2014/main" id="{06C66CD4-A998-1410-7CE2-F2A31E99F936}"/>
                </a:ext>
              </a:extLst>
            </p:cNvPr>
            <p:cNvSpPr txBox="1"/>
            <p:nvPr/>
          </p:nvSpPr>
          <p:spPr>
            <a:xfrm>
              <a:off x="9114626" y="1540165"/>
              <a:ext cx="2249098" cy="400110"/>
            </a:xfrm>
            <a:prstGeom prst="rect">
              <a:avLst/>
            </a:prstGeom>
          </p:spPr>
          <p:txBody>
            <a:bodyPr wrap="square" rtlCol="0">
              <a:spAutoFit/>
            </a:bodyPr>
            <a:lstStyle/>
            <a:p>
              <a:pPr algn="ctr"/>
              <a:r>
                <a:rPr lang="pt-BR" sz="2000" dirty="0">
                  <a:solidFill>
                    <a:schemeClr val="tx1">
                      <a:lumMod val="75000"/>
                      <a:lumOff val="25000"/>
                    </a:schemeClr>
                  </a:solidFill>
                  <a:cs typeface="Times New Roman" panose="02020603050405020304" pitchFamily="18" charset="0"/>
                </a:rPr>
                <a:t>Excessive flow</a:t>
              </a:r>
            </a:p>
          </p:txBody>
        </p:sp>
        <p:grpSp>
          <p:nvGrpSpPr>
            <p:cNvPr id="25" name="Agrupar 24">
              <a:extLst>
                <a:ext uri="{FF2B5EF4-FFF2-40B4-BE49-F238E27FC236}">
                  <a16:creationId xmlns:a16="http://schemas.microsoft.com/office/drawing/2014/main" id="{E4043C2A-173E-2428-7156-B7F391687386}"/>
                </a:ext>
              </a:extLst>
            </p:cNvPr>
            <p:cNvGrpSpPr/>
            <p:nvPr/>
          </p:nvGrpSpPr>
          <p:grpSpPr>
            <a:xfrm>
              <a:off x="9095204" y="1940296"/>
              <a:ext cx="2212056" cy="4128727"/>
              <a:chOff x="9095204" y="1940297"/>
              <a:chExt cx="2212056" cy="4104736"/>
            </a:xfrm>
          </p:grpSpPr>
          <p:grpSp>
            <p:nvGrpSpPr>
              <p:cNvPr id="14" name="Agrupar 13">
                <a:extLst>
                  <a:ext uri="{FF2B5EF4-FFF2-40B4-BE49-F238E27FC236}">
                    <a16:creationId xmlns:a16="http://schemas.microsoft.com/office/drawing/2014/main" id="{1630CBA3-3D76-9085-E32A-6D45EF4B60B5}"/>
                  </a:ext>
                </a:extLst>
              </p:cNvPr>
              <p:cNvGrpSpPr/>
              <p:nvPr/>
            </p:nvGrpSpPr>
            <p:grpSpPr>
              <a:xfrm>
                <a:off x="9095204" y="1940297"/>
                <a:ext cx="2212056" cy="4104736"/>
                <a:chOff x="9095204" y="1940297"/>
                <a:chExt cx="2212056" cy="4104736"/>
              </a:xfrm>
            </p:grpSpPr>
            <p:pic>
              <p:nvPicPr>
                <p:cNvPr id="9" name="Imagem 8">
                  <a:extLst>
                    <a:ext uri="{FF2B5EF4-FFF2-40B4-BE49-F238E27FC236}">
                      <a16:creationId xmlns:a16="http://schemas.microsoft.com/office/drawing/2014/main" id="{5AF43DC3-0EAB-D882-477C-5A68F11F8F41}"/>
                    </a:ext>
                  </a:extLst>
                </p:cNvPr>
                <p:cNvPicPr>
                  <a:picLocks noChangeAspect="1"/>
                </p:cNvPicPr>
                <p:nvPr/>
              </p:nvPicPr>
              <p:blipFill rotWithShape="1">
                <a:blip r:embed="rId7">
                  <a:extLst>
                    <a:ext uri="{28A0092B-C50C-407E-A947-70E740481C1C}">
                      <a14:useLocalDpi xmlns:a14="http://schemas.microsoft.com/office/drawing/2010/main" val="0"/>
                    </a:ext>
                  </a:extLst>
                </a:blip>
                <a:srcRect l="9559" t="31714" r="72229" b="38185"/>
                <a:stretch/>
              </p:blipFill>
              <p:spPr>
                <a:xfrm>
                  <a:off x="9095204" y="1940297"/>
                  <a:ext cx="2212056" cy="4104736"/>
                </a:xfrm>
                <a:prstGeom prst="rect">
                  <a:avLst/>
                </a:prstGeom>
              </p:spPr>
            </p:pic>
            <p:pic>
              <p:nvPicPr>
                <p:cNvPr id="13" name="Imagem 12">
                  <a:extLst>
                    <a:ext uri="{FF2B5EF4-FFF2-40B4-BE49-F238E27FC236}">
                      <a16:creationId xmlns:a16="http://schemas.microsoft.com/office/drawing/2014/main" id="{BE8384E4-CE8D-248E-78CA-E3FE3046B55A}"/>
                    </a:ext>
                  </a:extLst>
                </p:cNvPr>
                <p:cNvPicPr>
                  <a:picLocks noChangeAspect="1"/>
                </p:cNvPicPr>
                <p:nvPr/>
              </p:nvPicPr>
              <p:blipFill rotWithShape="1">
                <a:blip r:embed="rId7">
                  <a:extLst>
                    <a:ext uri="{28A0092B-C50C-407E-A947-70E740481C1C}">
                      <a14:useLocalDpi xmlns:a14="http://schemas.microsoft.com/office/drawing/2010/main" val="0"/>
                    </a:ext>
                  </a:extLst>
                </a:blip>
                <a:srcRect l="17727" t="33085" r="72229" b="63981"/>
                <a:stretch/>
              </p:blipFill>
              <p:spPr>
                <a:xfrm>
                  <a:off x="10043643" y="1940297"/>
                  <a:ext cx="1219971" cy="400110"/>
                </a:xfrm>
                <a:prstGeom prst="rect">
                  <a:avLst/>
                </a:prstGeom>
              </p:spPr>
            </p:pic>
          </p:grpSp>
          <p:pic>
            <p:nvPicPr>
              <p:cNvPr id="17" name="Imagem 16">
                <a:extLst>
                  <a:ext uri="{FF2B5EF4-FFF2-40B4-BE49-F238E27FC236}">
                    <a16:creationId xmlns:a16="http://schemas.microsoft.com/office/drawing/2014/main" id="{BF4314A9-7337-28BA-D141-E6802F1BF861}"/>
                  </a:ext>
                </a:extLst>
              </p:cNvPr>
              <p:cNvPicPr>
                <a:picLocks noChangeAspect="1"/>
              </p:cNvPicPr>
              <p:nvPr/>
            </p:nvPicPr>
            <p:blipFill rotWithShape="1">
              <a:blip r:embed="rId7">
                <a:extLst>
                  <a:ext uri="{28A0092B-C50C-407E-A947-70E740481C1C}">
                    <a14:useLocalDpi xmlns:a14="http://schemas.microsoft.com/office/drawing/2010/main" val="0"/>
                  </a:ext>
                </a:extLst>
              </a:blip>
              <a:srcRect l="19085" t="48805" r="72229" b="49656"/>
              <a:stretch/>
            </p:blipFill>
            <p:spPr>
              <a:xfrm>
                <a:off x="10095420" y="4087788"/>
                <a:ext cx="1055067" cy="209863"/>
              </a:xfrm>
              <a:prstGeom prst="rect">
                <a:avLst/>
              </a:prstGeom>
            </p:spPr>
          </p:pic>
        </p:grpSp>
      </p:grpSp>
    </p:spTree>
    <p:extLst>
      <p:ext uri="{BB962C8B-B14F-4D97-AF65-F5344CB8AC3E}">
        <p14:creationId xmlns:p14="http://schemas.microsoft.com/office/powerpoint/2010/main" val="1184538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3">
            <a:extLst>
              <a:ext uri="{FF2B5EF4-FFF2-40B4-BE49-F238E27FC236}">
                <a16:creationId xmlns:a16="http://schemas.microsoft.com/office/drawing/2014/main" id="{C2B4CB63-1AD0-FE94-6B0E-34EDA3DBDA8D}"/>
              </a:ext>
            </a:extLst>
          </p:cNvPr>
          <p:cNvSpPr>
            <a:spLocks noGrp="1"/>
          </p:cNvSpPr>
          <p:nvPr>
            <p:ph type="ftr" sz="quarter" idx="11"/>
          </p:nvPr>
        </p:nvSpPr>
        <p:spPr>
          <a:xfrm>
            <a:off x="4038600" y="6500728"/>
            <a:ext cx="4114800" cy="365125"/>
          </a:xfrm>
        </p:spPr>
        <p:txBody>
          <a:bodyPr/>
          <a:lstStyle/>
          <a:p>
            <a:r>
              <a:rPr lang="pt-BR"/>
              <a:t>www.xlung.net</a:t>
            </a:r>
          </a:p>
        </p:txBody>
      </p:sp>
      <p:pic>
        <p:nvPicPr>
          <p:cNvPr id="3" name="Imagem 2">
            <a:extLst>
              <a:ext uri="{FF2B5EF4-FFF2-40B4-BE49-F238E27FC236}">
                <a16:creationId xmlns:a16="http://schemas.microsoft.com/office/drawing/2014/main" id="{E1A8F932-0323-E529-D92E-18B5BEEA26AF}"/>
              </a:ext>
            </a:extLst>
          </p:cNvPr>
          <p:cNvPicPr>
            <a:picLocks noChangeAspect="1"/>
          </p:cNvPicPr>
          <p:nvPr/>
        </p:nvPicPr>
        <p:blipFill>
          <a:blip r:embed="rId3"/>
          <a:stretch>
            <a:fillRect/>
          </a:stretch>
        </p:blipFill>
        <p:spPr>
          <a:xfrm>
            <a:off x="192088" y="6441991"/>
            <a:ext cx="863600" cy="406400"/>
          </a:xfrm>
          <a:prstGeom prst="rect">
            <a:avLst/>
          </a:prstGeom>
        </p:spPr>
      </p:pic>
      <p:sp>
        <p:nvSpPr>
          <p:cNvPr id="6" name="Título 1">
            <a:extLst>
              <a:ext uri="{FF2B5EF4-FFF2-40B4-BE49-F238E27FC236}">
                <a16:creationId xmlns:a16="http://schemas.microsoft.com/office/drawing/2014/main" id="{0546EE35-C1E4-02FB-2543-C2D64E600BCE}"/>
              </a:ext>
            </a:extLst>
          </p:cNvPr>
          <p:cNvSpPr>
            <a:spLocks noGrp="1"/>
          </p:cNvSpPr>
          <p:nvPr>
            <p:ph type="title"/>
          </p:nvPr>
        </p:nvSpPr>
        <p:spPr>
          <a:xfrm>
            <a:off x="0" y="0"/>
            <a:ext cx="12192000" cy="1325563"/>
          </a:xfrm>
          <a:solidFill>
            <a:srgbClr val="C00000"/>
          </a:solidFill>
        </p:spPr>
        <p:txBody>
          <a:bodyPr>
            <a:noAutofit/>
          </a:bodyPr>
          <a:lstStyle/>
          <a:p>
            <a:r>
              <a:rPr lang="en-US" sz="3600" dirty="0">
                <a:solidFill>
                  <a:schemeClr val="bg1">
                    <a:lumMod val="85000"/>
                  </a:schemeClr>
                </a:solidFill>
                <a:cs typeface="Times New Roman" panose="02020603050405020304" pitchFamily="18" charset="0"/>
              </a:rPr>
              <a:t>Recommendations for evaluating patient x ventilator asynchronies through ventilator curves analysis at the bedside</a:t>
            </a:r>
            <a:endParaRPr lang="pt-BR" sz="3600" dirty="0">
              <a:solidFill>
                <a:schemeClr val="bg1">
                  <a:lumMod val="85000"/>
                </a:schemeClr>
              </a:solidFill>
            </a:endParaRPr>
          </a:p>
        </p:txBody>
      </p:sp>
      <p:sp>
        <p:nvSpPr>
          <p:cNvPr id="7" name="Espaço Reservado para Conteúdo 2">
            <a:extLst>
              <a:ext uri="{FF2B5EF4-FFF2-40B4-BE49-F238E27FC236}">
                <a16:creationId xmlns:a16="http://schemas.microsoft.com/office/drawing/2014/main" id="{CE730B43-988F-A409-CFA5-557EA63A7BF8}"/>
              </a:ext>
            </a:extLst>
          </p:cNvPr>
          <p:cNvSpPr>
            <a:spLocks noGrp="1"/>
          </p:cNvSpPr>
          <p:nvPr>
            <p:ph idx="1"/>
          </p:nvPr>
        </p:nvSpPr>
        <p:spPr>
          <a:xfrm>
            <a:off x="647700" y="1737476"/>
            <a:ext cx="11362592" cy="4351338"/>
          </a:xfrm>
        </p:spPr>
        <p:txBody>
          <a:bodyPr>
            <a:noAutofit/>
          </a:bodyPr>
          <a:lstStyle/>
          <a:p>
            <a:pPr marL="0" rtl="0" eaLnBrk="1" fontAlgn="t" latinLnBrk="0" hangingPunct="1">
              <a:lnSpc>
                <a:spcPts val="3800"/>
              </a:lnSpc>
              <a:spcBef>
                <a:spcPts val="0"/>
              </a:spcBef>
              <a:spcAft>
                <a:spcPts val="0"/>
              </a:spcAft>
            </a:pPr>
            <a:r>
              <a:rPr lang="en-US" i="0" u="none" strike="noStrike" kern="1200" dirty="0">
                <a:effectLst/>
                <a:cs typeface="Times New Roman" panose="02020603050405020304" pitchFamily="18" charset="0"/>
              </a:rPr>
              <a:t>Adjust the scale of the curves (flow, volume and pressure)</a:t>
            </a:r>
          </a:p>
          <a:p>
            <a:pPr marL="0" rtl="0" eaLnBrk="1" fontAlgn="t" latinLnBrk="0" hangingPunct="1">
              <a:lnSpc>
                <a:spcPts val="3800"/>
              </a:lnSpc>
              <a:spcBef>
                <a:spcPts val="0"/>
              </a:spcBef>
              <a:spcAft>
                <a:spcPts val="0"/>
              </a:spcAft>
            </a:pPr>
            <a:r>
              <a:rPr lang="en-US" b="0" i="0" u="none" strike="noStrike" kern="1200" dirty="0">
                <a:effectLst/>
                <a:cs typeface="Times New Roman" panose="02020603050405020304" pitchFamily="18" charset="0"/>
              </a:rPr>
              <a:t>Check curves with the screen frozen</a:t>
            </a:r>
          </a:p>
          <a:p>
            <a:pPr marL="0" rtl="0" eaLnBrk="1" fontAlgn="t" latinLnBrk="0" hangingPunct="1">
              <a:lnSpc>
                <a:spcPts val="3800"/>
              </a:lnSpc>
              <a:spcBef>
                <a:spcPts val="0"/>
              </a:spcBef>
              <a:spcAft>
                <a:spcPts val="0"/>
              </a:spcAft>
            </a:pPr>
            <a:r>
              <a:rPr lang="en-US" b="0" i="0" u="none" strike="noStrike" kern="1200" dirty="0">
                <a:effectLst/>
                <a:cs typeface="Times New Roman" panose="02020603050405020304" pitchFamily="18" charset="0"/>
              </a:rPr>
              <a:t>Imagine the effect and shape of the Pmus (usually it is the opposite of the flow curve variation)</a:t>
            </a:r>
          </a:p>
          <a:p>
            <a:pPr marL="0" rtl="0" eaLnBrk="1" fontAlgn="t" latinLnBrk="0" hangingPunct="1">
              <a:lnSpc>
                <a:spcPts val="3800"/>
              </a:lnSpc>
              <a:spcBef>
                <a:spcPts val="0"/>
              </a:spcBef>
              <a:spcAft>
                <a:spcPts val="0"/>
              </a:spcAft>
            </a:pPr>
            <a:r>
              <a:rPr lang="en-US" b="0" i="0" u="none" strike="noStrike" kern="1200" dirty="0">
                <a:effectLst/>
                <a:cs typeface="Times New Roman" panose="02020603050405020304" pitchFamily="18" charset="0"/>
              </a:rPr>
              <a:t>Determine if the problem is related to:</a:t>
            </a:r>
          </a:p>
          <a:p>
            <a:pPr marL="0" rtl="0" eaLnBrk="1" fontAlgn="t" latinLnBrk="0" hangingPunct="1">
              <a:lnSpc>
                <a:spcPts val="3800"/>
              </a:lnSpc>
              <a:spcBef>
                <a:spcPts val="0"/>
              </a:spcBef>
              <a:spcAft>
                <a:spcPts val="0"/>
              </a:spcAft>
            </a:pPr>
            <a:r>
              <a:rPr lang="pt-BR" dirty="0">
                <a:cs typeface="Times New Roman" panose="02020603050405020304" pitchFamily="18" charset="0"/>
              </a:rPr>
              <a:t>The </a:t>
            </a:r>
            <a:r>
              <a:rPr lang="pt-BR" dirty="0" err="1">
                <a:cs typeface="Times New Roman" panose="02020603050405020304" pitchFamily="18" charset="0"/>
              </a:rPr>
              <a:t>p</a:t>
            </a:r>
            <a:r>
              <a:rPr lang="pt-BR" b="0" i="0" u="none" strike="noStrike" kern="1200" dirty="0" err="1">
                <a:effectLst/>
                <a:cs typeface="Times New Roman" panose="02020603050405020304" pitchFamily="18" charset="0"/>
              </a:rPr>
              <a:t>atient</a:t>
            </a:r>
            <a:r>
              <a:rPr lang="pt-BR" sz="2400" b="0" i="0" u="none" strike="noStrike" kern="1200" dirty="0">
                <a:effectLst/>
                <a:cs typeface="Times New Roman" panose="02020603050405020304" pitchFamily="18" charset="0"/>
              </a:rPr>
              <a:t> </a:t>
            </a:r>
          </a:p>
          <a:p>
            <a:pPr marL="0" lvl="1" indent="0" fontAlgn="t">
              <a:lnSpc>
                <a:spcPts val="3800"/>
              </a:lnSpc>
              <a:spcBef>
                <a:spcPts val="0"/>
              </a:spcBef>
              <a:buNone/>
            </a:pPr>
            <a:r>
              <a:rPr lang="pt-BR" dirty="0">
                <a:cs typeface="Times New Roman" panose="02020603050405020304" pitchFamily="18" charset="0"/>
              </a:rPr>
              <a:t>	- </a:t>
            </a:r>
            <a:r>
              <a:rPr lang="en-US" b="0" i="0" u="none" strike="noStrike" kern="1200" dirty="0">
                <a:effectLst/>
                <a:cs typeface="Times New Roman" panose="02020603050405020304" pitchFamily="18" charset="0"/>
              </a:rPr>
              <a:t>check physical exam, temperature, drive, fever, sedation, NMB, muscle strength</a:t>
            </a:r>
          </a:p>
          <a:p>
            <a:pPr marL="342900" lvl="1" indent="-342900" fontAlgn="t">
              <a:lnSpc>
                <a:spcPts val="3800"/>
              </a:lnSpc>
              <a:spcBef>
                <a:spcPts val="0"/>
              </a:spcBef>
            </a:pPr>
            <a:r>
              <a:rPr lang="pt-BR" sz="2800" dirty="0">
                <a:cs typeface="Times New Roman" panose="02020603050405020304" pitchFamily="18" charset="0"/>
              </a:rPr>
              <a:t>V</a:t>
            </a:r>
            <a:r>
              <a:rPr lang="pt-BR" sz="2800" b="0" i="0" u="none" strike="noStrike" kern="1200" dirty="0">
                <a:effectLst/>
                <a:cs typeface="Times New Roman" panose="02020603050405020304" pitchFamily="18" charset="0"/>
              </a:rPr>
              <a:t>entilator</a:t>
            </a:r>
          </a:p>
          <a:p>
            <a:pPr marL="0" lvl="1" indent="0" fontAlgn="t">
              <a:lnSpc>
                <a:spcPts val="3800"/>
              </a:lnSpc>
              <a:spcBef>
                <a:spcPts val="0"/>
              </a:spcBef>
              <a:buNone/>
            </a:pPr>
            <a:r>
              <a:rPr lang="pt-BR" dirty="0">
                <a:cs typeface="Times New Roman" panose="02020603050405020304" pitchFamily="18" charset="0"/>
              </a:rPr>
              <a:t>	- </a:t>
            </a:r>
            <a:r>
              <a:rPr lang="en-US" dirty="0">
                <a:cs typeface="Times New Roman" panose="02020603050405020304" pitchFamily="18" charset="0"/>
              </a:rPr>
              <a:t>Modes, settings</a:t>
            </a:r>
            <a:r>
              <a:rPr lang="en-US" b="0" i="0" u="none" strike="noStrike" kern="1200" dirty="0">
                <a:effectLst/>
                <a:cs typeface="Times New Roman" panose="02020603050405020304" pitchFamily="18" charset="0"/>
              </a:rPr>
              <a:t>, equipment characteristics, circuit and accessories.</a:t>
            </a:r>
            <a:endParaRPr lang="pt-BR" b="0" i="0" u="none" strike="noStrike" dirty="0">
              <a:effectLst/>
            </a:endParaRPr>
          </a:p>
        </p:txBody>
      </p:sp>
    </p:spTree>
    <p:extLst>
      <p:ext uri="{BB962C8B-B14F-4D97-AF65-F5344CB8AC3E}">
        <p14:creationId xmlns:p14="http://schemas.microsoft.com/office/powerpoint/2010/main" val="328671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Agrupar 59">
            <a:extLst>
              <a:ext uri="{FF2B5EF4-FFF2-40B4-BE49-F238E27FC236}">
                <a16:creationId xmlns:a16="http://schemas.microsoft.com/office/drawing/2014/main" id="{F9D361FF-211E-4597-BDDD-78ADC6CB830B}"/>
              </a:ext>
            </a:extLst>
          </p:cNvPr>
          <p:cNvGrpSpPr/>
          <p:nvPr/>
        </p:nvGrpSpPr>
        <p:grpSpPr>
          <a:xfrm>
            <a:off x="76842" y="606735"/>
            <a:ext cx="12430124" cy="6725742"/>
            <a:chOff x="-2895599" y="-20016"/>
            <a:chExt cx="14816842" cy="7152580"/>
          </a:xfrm>
        </p:grpSpPr>
        <p:cxnSp>
          <p:nvCxnSpPr>
            <p:cNvPr id="62" name="Conector de Seta Reta 61">
              <a:extLst>
                <a:ext uri="{FF2B5EF4-FFF2-40B4-BE49-F238E27FC236}">
                  <a16:creationId xmlns:a16="http://schemas.microsoft.com/office/drawing/2014/main" id="{AEF23537-1098-4826-93E3-F850913BC383}"/>
                </a:ext>
              </a:extLst>
            </p:cNvPr>
            <p:cNvCxnSpPr>
              <a:cxnSpLocks/>
            </p:cNvCxnSpPr>
            <p:nvPr/>
          </p:nvCxnSpPr>
          <p:spPr>
            <a:xfrm flipH="1">
              <a:off x="3386129" y="1208319"/>
              <a:ext cx="870284" cy="5638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Agrupar 56">
              <a:extLst>
                <a:ext uri="{FF2B5EF4-FFF2-40B4-BE49-F238E27FC236}">
                  <a16:creationId xmlns:a16="http://schemas.microsoft.com/office/drawing/2014/main" id="{D6740E5D-4743-4FA1-9091-7DC6FA8D00AA}"/>
                </a:ext>
              </a:extLst>
            </p:cNvPr>
            <p:cNvGrpSpPr/>
            <p:nvPr/>
          </p:nvGrpSpPr>
          <p:grpSpPr>
            <a:xfrm>
              <a:off x="-2895599" y="-20016"/>
              <a:ext cx="14816842" cy="7152580"/>
              <a:chOff x="-2895599" y="-20016"/>
              <a:chExt cx="14816842" cy="7152580"/>
            </a:xfrm>
          </p:grpSpPr>
          <p:grpSp>
            <p:nvGrpSpPr>
              <p:cNvPr id="80" name="Agrupar 79">
                <a:extLst>
                  <a:ext uri="{FF2B5EF4-FFF2-40B4-BE49-F238E27FC236}">
                    <a16:creationId xmlns:a16="http://schemas.microsoft.com/office/drawing/2014/main" id="{2C542179-4222-427A-8D4B-5D8BF9C431AE}"/>
                  </a:ext>
                </a:extLst>
              </p:cNvPr>
              <p:cNvGrpSpPr/>
              <p:nvPr/>
            </p:nvGrpSpPr>
            <p:grpSpPr>
              <a:xfrm>
                <a:off x="-2895599" y="-20016"/>
                <a:ext cx="14816842" cy="7152580"/>
                <a:chOff x="-3328091" y="-693785"/>
                <a:chExt cx="14816842" cy="7152580"/>
              </a:xfrm>
            </p:grpSpPr>
            <p:sp>
              <p:nvSpPr>
                <p:cNvPr id="4" name="Retângulo 3">
                  <a:extLst>
                    <a:ext uri="{FF2B5EF4-FFF2-40B4-BE49-F238E27FC236}">
                      <a16:creationId xmlns:a16="http://schemas.microsoft.com/office/drawing/2014/main" id="{4B1743F5-86DF-4DBC-B43E-B302617CE330}"/>
                    </a:ext>
                  </a:extLst>
                </p:cNvPr>
                <p:cNvSpPr/>
                <p:nvPr/>
              </p:nvSpPr>
              <p:spPr>
                <a:xfrm>
                  <a:off x="3823920" y="-504803"/>
                  <a:ext cx="4129891" cy="102864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rgbClr val="C00000"/>
                      </a:solidFill>
                      <a:cs typeface="Times New Roman" panose="02020603050405020304" pitchFamily="18" charset="0"/>
                    </a:rPr>
                    <a:t>Patient Ventilator Asynchronies </a:t>
                  </a:r>
                </a:p>
              </p:txBody>
            </p:sp>
            <p:sp>
              <p:nvSpPr>
                <p:cNvPr id="5" name="Retângulo 4">
                  <a:extLst>
                    <a:ext uri="{FF2B5EF4-FFF2-40B4-BE49-F238E27FC236}">
                      <a16:creationId xmlns:a16="http://schemas.microsoft.com/office/drawing/2014/main" id="{BDFDA595-271C-4BE0-8178-230EC0016918}"/>
                    </a:ext>
                  </a:extLst>
                </p:cNvPr>
                <p:cNvSpPr/>
                <p:nvPr/>
              </p:nvSpPr>
              <p:spPr>
                <a:xfrm>
                  <a:off x="-994439" y="2613471"/>
                  <a:ext cx="1833489" cy="8862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lumMod val="75000"/>
                          <a:lumOff val="25000"/>
                        </a:schemeClr>
                      </a:solidFill>
                      <a:cs typeface="Times New Roman" panose="02020603050405020304" pitchFamily="18" charset="0"/>
                    </a:rPr>
                    <a:t>Trigger</a:t>
                  </a:r>
                </a:p>
              </p:txBody>
            </p:sp>
            <p:sp>
              <p:nvSpPr>
                <p:cNvPr id="6" name="Retângulo 5">
                  <a:extLst>
                    <a:ext uri="{FF2B5EF4-FFF2-40B4-BE49-F238E27FC236}">
                      <a16:creationId xmlns:a16="http://schemas.microsoft.com/office/drawing/2014/main" id="{CD7D1253-24D7-4F99-9684-F8CEC0C64563}"/>
                    </a:ext>
                  </a:extLst>
                </p:cNvPr>
                <p:cNvSpPr/>
                <p:nvPr/>
              </p:nvSpPr>
              <p:spPr>
                <a:xfrm>
                  <a:off x="4349741" y="2607980"/>
                  <a:ext cx="1833489" cy="8862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lumMod val="75000"/>
                          <a:lumOff val="25000"/>
                        </a:schemeClr>
                      </a:solidFill>
                      <a:cs typeface="Times New Roman" panose="02020603050405020304" pitchFamily="18" charset="0"/>
                    </a:rPr>
                    <a:t>Cycling</a:t>
                  </a:r>
                </a:p>
              </p:txBody>
            </p:sp>
            <p:sp>
              <p:nvSpPr>
                <p:cNvPr id="7" name="Retângulo 6">
                  <a:extLst>
                    <a:ext uri="{FF2B5EF4-FFF2-40B4-BE49-F238E27FC236}">
                      <a16:creationId xmlns:a16="http://schemas.microsoft.com/office/drawing/2014/main" id="{76963F8B-C8F0-4C53-826B-ED55760C2B35}"/>
                    </a:ext>
                  </a:extLst>
                </p:cNvPr>
                <p:cNvSpPr/>
                <p:nvPr/>
              </p:nvSpPr>
              <p:spPr>
                <a:xfrm>
                  <a:off x="8109729" y="2607980"/>
                  <a:ext cx="1833489" cy="8862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lumMod val="75000"/>
                          <a:lumOff val="25000"/>
                        </a:schemeClr>
                      </a:solidFill>
                      <a:cs typeface="Times New Roman" panose="02020603050405020304" pitchFamily="18" charset="0"/>
                    </a:rPr>
                    <a:t>Flow</a:t>
                  </a:r>
                </a:p>
              </p:txBody>
            </p:sp>
            <p:sp>
              <p:nvSpPr>
                <p:cNvPr id="12" name="Retângulo 11">
                  <a:extLst>
                    <a:ext uri="{FF2B5EF4-FFF2-40B4-BE49-F238E27FC236}">
                      <a16:creationId xmlns:a16="http://schemas.microsoft.com/office/drawing/2014/main" id="{42A15B5A-8DD6-4DE3-9B60-8DC8FF2BFA3B}"/>
                    </a:ext>
                  </a:extLst>
                </p:cNvPr>
                <p:cNvSpPr/>
                <p:nvPr/>
              </p:nvSpPr>
              <p:spPr>
                <a:xfrm>
                  <a:off x="-1668089" y="4270893"/>
                  <a:ext cx="1502718" cy="873326"/>
                </a:xfrm>
                <a:prstGeom prst="rect">
                  <a:avLst/>
                </a:prstGeom>
                <a:solidFill>
                  <a:srgbClr val="FF9E9A"/>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C00000"/>
                      </a:solidFill>
                      <a:cs typeface="Times New Roman" panose="02020603050405020304" pitchFamily="18" charset="0"/>
                    </a:rPr>
                    <a:t>Double triggering</a:t>
                  </a:r>
                </a:p>
              </p:txBody>
            </p:sp>
            <p:sp>
              <p:nvSpPr>
                <p:cNvPr id="13" name="Retângulo 12">
                  <a:extLst>
                    <a:ext uri="{FF2B5EF4-FFF2-40B4-BE49-F238E27FC236}">
                      <a16:creationId xmlns:a16="http://schemas.microsoft.com/office/drawing/2014/main" id="{01313591-1A9B-4EE5-9CBB-F36C29BD2766}"/>
                    </a:ext>
                  </a:extLst>
                </p:cNvPr>
                <p:cNvSpPr/>
                <p:nvPr/>
              </p:nvSpPr>
              <p:spPr>
                <a:xfrm>
                  <a:off x="-3234951" y="4270893"/>
                  <a:ext cx="1494638" cy="883435"/>
                </a:xfrm>
                <a:prstGeom prst="rect">
                  <a:avLst/>
                </a:prstGeom>
                <a:solidFill>
                  <a:srgbClr val="FF9E9A"/>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C00000"/>
                      </a:solidFill>
                      <a:cs typeface="Times New Roman" panose="02020603050405020304" pitchFamily="18" charset="0"/>
                    </a:rPr>
                    <a:t>Reverse triggering</a:t>
                  </a:r>
                </a:p>
              </p:txBody>
            </p:sp>
            <p:sp>
              <p:nvSpPr>
                <p:cNvPr id="16" name="Retângulo 15">
                  <a:extLst>
                    <a:ext uri="{FF2B5EF4-FFF2-40B4-BE49-F238E27FC236}">
                      <a16:creationId xmlns:a16="http://schemas.microsoft.com/office/drawing/2014/main" id="{CADEDDB6-F8B6-4854-8D87-D4102B3251B2}"/>
                    </a:ext>
                  </a:extLst>
                </p:cNvPr>
                <p:cNvSpPr/>
                <p:nvPr/>
              </p:nvSpPr>
              <p:spPr>
                <a:xfrm>
                  <a:off x="-97353" y="4273850"/>
                  <a:ext cx="1502718" cy="873756"/>
                </a:xfrm>
                <a:prstGeom prst="rect">
                  <a:avLst/>
                </a:prstGeom>
                <a:solidFill>
                  <a:srgbClr val="FF9E9A"/>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C00000"/>
                      </a:solidFill>
                      <a:cs typeface="Times New Roman" panose="02020603050405020304" pitchFamily="18" charset="0"/>
                    </a:rPr>
                    <a:t>Ineffective effort</a:t>
                  </a:r>
                </a:p>
              </p:txBody>
            </p:sp>
            <p:sp>
              <p:nvSpPr>
                <p:cNvPr id="17" name="Retângulo 16">
                  <a:extLst>
                    <a:ext uri="{FF2B5EF4-FFF2-40B4-BE49-F238E27FC236}">
                      <a16:creationId xmlns:a16="http://schemas.microsoft.com/office/drawing/2014/main" id="{CCA65B2B-0AAA-48B0-8C98-B3A876FCEB3A}"/>
                    </a:ext>
                  </a:extLst>
                </p:cNvPr>
                <p:cNvSpPr/>
                <p:nvPr/>
              </p:nvSpPr>
              <p:spPr>
                <a:xfrm>
                  <a:off x="1458031" y="4270893"/>
                  <a:ext cx="1633622" cy="876713"/>
                </a:xfrm>
                <a:prstGeom prst="rect">
                  <a:avLst/>
                </a:prstGeom>
                <a:solidFill>
                  <a:schemeClr val="accent2">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accent2"/>
                      </a:solidFill>
                      <a:cs typeface="Times New Roman" panose="02020603050405020304" pitchFamily="18" charset="0"/>
                    </a:rPr>
                    <a:t>Auto</a:t>
                  </a:r>
                </a:p>
                <a:p>
                  <a:pPr algn="ctr"/>
                  <a:r>
                    <a:rPr lang="pt-BR" dirty="0">
                      <a:solidFill>
                        <a:schemeClr val="accent2"/>
                      </a:solidFill>
                      <a:cs typeface="Times New Roman" panose="02020603050405020304" pitchFamily="18" charset="0"/>
                    </a:rPr>
                    <a:t>triggering</a:t>
                  </a:r>
                </a:p>
              </p:txBody>
            </p:sp>
            <p:sp>
              <p:nvSpPr>
                <p:cNvPr id="18" name="Retângulo 17">
                  <a:extLst>
                    <a:ext uri="{FF2B5EF4-FFF2-40B4-BE49-F238E27FC236}">
                      <a16:creationId xmlns:a16="http://schemas.microsoft.com/office/drawing/2014/main" id="{D6BE2CB6-5AB3-4B0A-91A1-0947215BF656}"/>
                    </a:ext>
                  </a:extLst>
                </p:cNvPr>
                <p:cNvSpPr/>
                <p:nvPr/>
              </p:nvSpPr>
              <p:spPr>
                <a:xfrm>
                  <a:off x="3492632" y="4261345"/>
                  <a:ext cx="1698215" cy="886264"/>
                </a:xfrm>
                <a:prstGeom prst="rect">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accent6">
                          <a:lumMod val="75000"/>
                        </a:schemeClr>
                      </a:solidFill>
                      <a:cs typeface="Times New Roman" panose="02020603050405020304" pitchFamily="18" charset="0"/>
                    </a:rPr>
                    <a:t>Late</a:t>
                  </a:r>
                </a:p>
                <a:p>
                  <a:pPr algn="ctr"/>
                  <a:r>
                    <a:rPr lang="pt-BR" dirty="0" err="1">
                      <a:solidFill>
                        <a:schemeClr val="accent6">
                          <a:lumMod val="75000"/>
                        </a:schemeClr>
                      </a:solidFill>
                      <a:cs typeface="Times New Roman" panose="02020603050405020304" pitchFamily="18" charset="0"/>
                    </a:rPr>
                    <a:t>cycling</a:t>
                  </a:r>
                  <a:endParaRPr lang="pt-BR" dirty="0">
                    <a:solidFill>
                      <a:schemeClr val="accent6">
                        <a:lumMod val="75000"/>
                      </a:schemeClr>
                    </a:solidFill>
                    <a:cs typeface="Times New Roman" panose="02020603050405020304" pitchFamily="18" charset="0"/>
                  </a:endParaRPr>
                </a:p>
              </p:txBody>
            </p:sp>
            <p:sp>
              <p:nvSpPr>
                <p:cNvPr id="19" name="Retângulo 18">
                  <a:extLst>
                    <a:ext uri="{FF2B5EF4-FFF2-40B4-BE49-F238E27FC236}">
                      <a16:creationId xmlns:a16="http://schemas.microsoft.com/office/drawing/2014/main" id="{8E59A668-E326-4A90-8084-F1E0794FF958}"/>
                    </a:ext>
                  </a:extLst>
                </p:cNvPr>
                <p:cNvSpPr/>
                <p:nvPr/>
              </p:nvSpPr>
              <p:spPr>
                <a:xfrm>
                  <a:off x="5257736" y="4261344"/>
                  <a:ext cx="1605337" cy="886265"/>
                </a:xfrm>
                <a:prstGeom prst="rect">
                  <a:avLst/>
                </a:prstGeom>
                <a:solidFill>
                  <a:schemeClr val="accent6">
                    <a:lumMod val="20000"/>
                    <a:lumOff val="8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a:solidFill>
                        <a:schemeClr val="accent6">
                          <a:lumMod val="75000"/>
                        </a:schemeClr>
                      </a:solidFill>
                      <a:cs typeface="Times New Roman" panose="02020603050405020304" pitchFamily="18" charset="0"/>
                    </a:rPr>
                    <a:t>Premature</a:t>
                  </a:r>
                  <a:endParaRPr lang="pt-BR" dirty="0">
                    <a:solidFill>
                      <a:schemeClr val="accent6">
                        <a:lumMod val="75000"/>
                      </a:schemeClr>
                    </a:solidFill>
                    <a:cs typeface="Times New Roman" panose="02020603050405020304" pitchFamily="18" charset="0"/>
                  </a:endParaRPr>
                </a:p>
                <a:p>
                  <a:pPr algn="ctr"/>
                  <a:r>
                    <a:rPr lang="pt-BR" dirty="0" err="1">
                      <a:solidFill>
                        <a:schemeClr val="accent6">
                          <a:lumMod val="75000"/>
                        </a:schemeClr>
                      </a:solidFill>
                      <a:cs typeface="Times New Roman" panose="02020603050405020304" pitchFamily="18" charset="0"/>
                    </a:rPr>
                    <a:t>cycling</a:t>
                  </a:r>
                  <a:endParaRPr lang="pt-BR" dirty="0">
                    <a:solidFill>
                      <a:schemeClr val="accent6">
                        <a:lumMod val="75000"/>
                      </a:schemeClr>
                    </a:solidFill>
                    <a:cs typeface="Times New Roman" panose="02020603050405020304" pitchFamily="18" charset="0"/>
                  </a:endParaRPr>
                </a:p>
              </p:txBody>
            </p:sp>
            <p:sp>
              <p:nvSpPr>
                <p:cNvPr id="21" name="Retângulo 20">
                  <a:extLst>
                    <a:ext uri="{FF2B5EF4-FFF2-40B4-BE49-F238E27FC236}">
                      <a16:creationId xmlns:a16="http://schemas.microsoft.com/office/drawing/2014/main" id="{FFA88139-9E75-43FE-9AA7-4FB8B7A7BC24}"/>
                    </a:ext>
                  </a:extLst>
                </p:cNvPr>
                <p:cNvSpPr/>
                <p:nvPr/>
              </p:nvSpPr>
              <p:spPr>
                <a:xfrm>
                  <a:off x="9036033" y="4275040"/>
                  <a:ext cx="1605338" cy="879287"/>
                </a:xfrm>
                <a:prstGeom prst="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accent2"/>
                      </a:solidFill>
                      <a:cs typeface="Times New Roman" panose="02020603050405020304" pitchFamily="18" charset="0"/>
                    </a:rPr>
                    <a:t>Insufficient flow</a:t>
                  </a:r>
                </a:p>
              </p:txBody>
            </p:sp>
            <p:sp>
              <p:nvSpPr>
                <p:cNvPr id="78" name="Retângulo 77">
                  <a:extLst>
                    <a:ext uri="{FF2B5EF4-FFF2-40B4-BE49-F238E27FC236}">
                      <a16:creationId xmlns:a16="http://schemas.microsoft.com/office/drawing/2014/main" id="{26ED34C8-CF5D-4188-96E5-0759891E8DB6}"/>
                    </a:ext>
                  </a:extLst>
                </p:cNvPr>
                <p:cNvSpPr/>
                <p:nvPr/>
              </p:nvSpPr>
              <p:spPr>
                <a:xfrm>
                  <a:off x="-3328091" y="-693785"/>
                  <a:ext cx="14304024" cy="630052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9" name="CaixaDeTexto 78">
                  <a:extLst>
                    <a:ext uri="{FF2B5EF4-FFF2-40B4-BE49-F238E27FC236}">
                      <a16:creationId xmlns:a16="http://schemas.microsoft.com/office/drawing/2014/main" id="{44F416B1-0974-4594-9037-4605B6E989F3}"/>
                    </a:ext>
                  </a:extLst>
                </p:cNvPr>
                <p:cNvSpPr txBox="1"/>
                <p:nvPr/>
              </p:nvSpPr>
              <p:spPr>
                <a:xfrm>
                  <a:off x="8655099" y="6066024"/>
                  <a:ext cx="2833652" cy="392771"/>
                </a:xfrm>
                <a:prstGeom prst="rect">
                  <a:avLst/>
                </a:prstGeom>
                <a:noFill/>
              </p:spPr>
              <p:txBody>
                <a:bodyPr wrap="square" rtlCol="0">
                  <a:spAutoFit/>
                </a:bodyPr>
                <a:lstStyle/>
                <a:p>
                  <a:endParaRPr lang="pt-BR" dirty="0">
                    <a:cs typeface="Times New Roman" panose="02020603050405020304" pitchFamily="18" charset="0"/>
                  </a:endParaRPr>
                </a:p>
              </p:txBody>
            </p:sp>
            <p:sp>
              <p:nvSpPr>
                <p:cNvPr id="40" name="Retângulo 39">
                  <a:extLst>
                    <a:ext uri="{FF2B5EF4-FFF2-40B4-BE49-F238E27FC236}">
                      <a16:creationId xmlns:a16="http://schemas.microsoft.com/office/drawing/2014/main" id="{4D530F67-2445-4B2F-8688-2E99DB2EE229}"/>
                    </a:ext>
                  </a:extLst>
                </p:cNvPr>
                <p:cNvSpPr/>
                <p:nvPr/>
              </p:nvSpPr>
              <p:spPr>
                <a:xfrm>
                  <a:off x="7396598" y="4273849"/>
                  <a:ext cx="1585643" cy="886265"/>
                </a:xfrm>
                <a:prstGeom prst="rect">
                  <a:avLst/>
                </a:prstGeom>
                <a:solidFill>
                  <a:schemeClr val="accent2">
                    <a:lumMod val="20000"/>
                    <a:lumOff val="80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accent2"/>
                      </a:solidFill>
                      <a:cs typeface="Times New Roman" panose="02020603050405020304" pitchFamily="18" charset="0"/>
                    </a:rPr>
                    <a:t>Excessive</a:t>
                  </a:r>
                </a:p>
                <a:p>
                  <a:pPr algn="ctr"/>
                  <a:r>
                    <a:rPr lang="pt-BR" dirty="0">
                      <a:solidFill>
                        <a:schemeClr val="accent2"/>
                      </a:solidFill>
                      <a:cs typeface="Times New Roman" panose="02020603050405020304" pitchFamily="18" charset="0"/>
                    </a:rPr>
                    <a:t>flow</a:t>
                  </a:r>
                </a:p>
              </p:txBody>
            </p:sp>
          </p:grpSp>
          <p:sp>
            <p:nvSpPr>
              <p:cNvPr id="38" name="Retângulo 37">
                <a:extLst>
                  <a:ext uri="{FF2B5EF4-FFF2-40B4-BE49-F238E27FC236}">
                    <a16:creationId xmlns:a16="http://schemas.microsoft.com/office/drawing/2014/main" id="{7194799A-5395-4374-A75C-8B388A3EDDA2}"/>
                  </a:ext>
                </a:extLst>
              </p:cNvPr>
              <p:cNvSpPr/>
              <p:nvPr/>
            </p:nvSpPr>
            <p:spPr>
              <a:xfrm>
                <a:off x="1513451" y="1864764"/>
                <a:ext cx="3501297" cy="886264"/>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rgbClr val="C00000"/>
                    </a:solidFill>
                    <a:cs typeface="Times New Roman" panose="02020603050405020304" pitchFamily="18" charset="0"/>
                  </a:rPr>
                  <a:t>Phase asynchronies</a:t>
                </a:r>
              </a:p>
            </p:txBody>
          </p:sp>
          <p:sp>
            <p:nvSpPr>
              <p:cNvPr id="39" name="Retângulo 38">
                <a:extLst>
                  <a:ext uri="{FF2B5EF4-FFF2-40B4-BE49-F238E27FC236}">
                    <a16:creationId xmlns:a16="http://schemas.microsoft.com/office/drawing/2014/main" id="{E0364F5B-473E-4A1A-AA87-DD9BBBF774EE}"/>
                  </a:ext>
                </a:extLst>
              </p:cNvPr>
              <p:cNvSpPr/>
              <p:nvPr/>
            </p:nvSpPr>
            <p:spPr>
              <a:xfrm>
                <a:off x="7518949" y="1860107"/>
                <a:ext cx="3719236" cy="886264"/>
              </a:xfrm>
              <a:prstGeom prst="rect">
                <a:avLst/>
              </a:prstGeom>
              <a:noFill/>
              <a:ln w="28575">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rgbClr val="C00000"/>
                    </a:solidFill>
                    <a:cs typeface="Times New Roman" panose="02020603050405020304" pitchFamily="18" charset="0"/>
                  </a:rPr>
                  <a:t>Flow asynchronies</a:t>
                </a:r>
              </a:p>
            </p:txBody>
          </p:sp>
        </p:grpSp>
        <p:cxnSp>
          <p:nvCxnSpPr>
            <p:cNvPr id="56" name="Conector de Seta Reta 55">
              <a:extLst>
                <a:ext uri="{FF2B5EF4-FFF2-40B4-BE49-F238E27FC236}">
                  <a16:creationId xmlns:a16="http://schemas.microsoft.com/office/drawing/2014/main" id="{158125E6-FDCB-4B38-B927-0251D05901A2}"/>
                </a:ext>
              </a:extLst>
            </p:cNvPr>
            <p:cNvCxnSpPr>
              <a:cxnSpLocks/>
            </p:cNvCxnSpPr>
            <p:nvPr/>
          </p:nvCxnSpPr>
          <p:spPr>
            <a:xfrm>
              <a:off x="9392168" y="2772933"/>
              <a:ext cx="0" cy="457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Chave Direita 8">
            <a:extLst>
              <a:ext uri="{FF2B5EF4-FFF2-40B4-BE49-F238E27FC236}">
                <a16:creationId xmlns:a16="http://schemas.microsoft.com/office/drawing/2014/main" id="{0E02946E-6ABA-4018-BC40-E0CC6E2E4266}"/>
              </a:ext>
            </a:extLst>
          </p:cNvPr>
          <p:cNvSpPr/>
          <p:nvPr/>
        </p:nvSpPr>
        <p:spPr>
          <a:xfrm rot="16200000">
            <a:off x="2502742" y="2343978"/>
            <a:ext cx="448155" cy="4820552"/>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7" name="Chave Direita 36">
            <a:extLst>
              <a:ext uri="{FF2B5EF4-FFF2-40B4-BE49-F238E27FC236}">
                <a16:creationId xmlns:a16="http://schemas.microsoft.com/office/drawing/2014/main" id="{26464DAE-BDC9-4426-B1AC-4629C376F605}"/>
              </a:ext>
            </a:extLst>
          </p:cNvPr>
          <p:cNvSpPr/>
          <p:nvPr/>
        </p:nvSpPr>
        <p:spPr>
          <a:xfrm rot="16200000">
            <a:off x="7005201" y="3603132"/>
            <a:ext cx="448154" cy="2279367"/>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sp>
        <p:nvSpPr>
          <p:cNvPr id="42" name="Chave Direita 41">
            <a:extLst>
              <a:ext uri="{FF2B5EF4-FFF2-40B4-BE49-F238E27FC236}">
                <a16:creationId xmlns:a16="http://schemas.microsoft.com/office/drawing/2014/main" id="{72CF0A5B-1AAB-4DC4-9B1D-4E720F16E02B}"/>
              </a:ext>
            </a:extLst>
          </p:cNvPr>
          <p:cNvSpPr/>
          <p:nvPr/>
        </p:nvSpPr>
        <p:spPr>
          <a:xfrm rot="16200000">
            <a:off x="10227482" y="3626724"/>
            <a:ext cx="448154" cy="2279367"/>
          </a:xfrm>
          <a:prstGeom prst="righ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dirty="0"/>
          </a:p>
        </p:txBody>
      </p:sp>
      <p:cxnSp>
        <p:nvCxnSpPr>
          <p:cNvPr id="11" name="Conector Reto 10">
            <a:extLst>
              <a:ext uri="{FF2B5EF4-FFF2-40B4-BE49-F238E27FC236}">
                <a16:creationId xmlns:a16="http://schemas.microsoft.com/office/drawing/2014/main" id="{43407053-0642-ACB1-48B5-4BC025AA8EB5}"/>
              </a:ext>
            </a:extLst>
          </p:cNvPr>
          <p:cNvCxnSpPr>
            <a:cxnSpLocks/>
          </p:cNvCxnSpPr>
          <p:nvPr/>
        </p:nvCxnSpPr>
        <p:spPr>
          <a:xfrm>
            <a:off x="5168128" y="3057984"/>
            <a:ext cx="0" cy="237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153F39F6-50F6-08C6-B007-FDA478B23AA5}"/>
              </a:ext>
            </a:extLst>
          </p:cNvPr>
          <p:cNvCxnSpPr/>
          <p:nvPr/>
        </p:nvCxnSpPr>
        <p:spPr>
          <a:xfrm flipH="1">
            <a:off x="2726819" y="3295817"/>
            <a:ext cx="27461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id="{FF68D500-84D7-161A-9551-889B40D09DDB}"/>
              </a:ext>
            </a:extLst>
          </p:cNvPr>
          <p:cNvCxnSpPr>
            <a:cxnSpLocks/>
          </p:cNvCxnSpPr>
          <p:nvPr/>
        </p:nvCxnSpPr>
        <p:spPr>
          <a:xfrm flipH="1" flipV="1">
            <a:off x="5472728" y="3295603"/>
            <a:ext cx="1756550" cy="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de Seta Reta 23">
            <a:extLst>
              <a:ext uri="{FF2B5EF4-FFF2-40B4-BE49-F238E27FC236}">
                <a16:creationId xmlns:a16="http://schemas.microsoft.com/office/drawing/2014/main" id="{A9A9A169-5B3B-3841-CDB5-0FF2D698A6D1}"/>
              </a:ext>
            </a:extLst>
          </p:cNvPr>
          <p:cNvCxnSpPr>
            <a:cxnSpLocks/>
          </p:cNvCxnSpPr>
          <p:nvPr/>
        </p:nvCxnSpPr>
        <p:spPr>
          <a:xfrm>
            <a:off x="7238523" y="3295603"/>
            <a:ext cx="0" cy="2152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de Seta Reta 28">
            <a:extLst>
              <a:ext uri="{FF2B5EF4-FFF2-40B4-BE49-F238E27FC236}">
                <a16:creationId xmlns:a16="http://schemas.microsoft.com/office/drawing/2014/main" id="{68ECC0D8-23C5-DE0B-6FE7-57653A817504}"/>
              </a:ext>
            </a:extLst>
          </p:cNvPr>
          <p:cNvCxnSpPr>
            <a:cxnSpLocks/>
          </p:cNvCxnSpPr>
          <p:nvPr/>
        </p:nvCxnSpPr>
        <p:spPr>
          <a:xfrm>
            <a:off x="2726819" y="3299857"/>
            <a:ext cx="0" cy="2152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Espaço Reservado para Rodapé 3">
            <a:extLst>
              <a:ext uri="{FF2B5EF4-FFF2-40B4-BE49-F238E27FC236}">
                <a16:creationId xmlns:a16="http://schemas.microsoft.com/office/drawing/2014/main" id="{7EC4A5A8-40BB-B63A-FB3F-D0C26E7BB753}"/>
              </a:ext>
            </a:extLst>
          </p:cNvPr>
          <p:cNvSpPr>
            <a:spLocks noGrp="1"/>
          </p:cNvSpPr>
          <p:nvPr>
            <p:ph type="ftr" sz="quarter" idx="11"/>
          </p:nvPr>
        </p:nvSpPr>
        <p:spPr>
          <a:xfrm>
            <a:off x="4038600" y="6500728"/>
            <a:ext cx="4114800" cy="365125"/>
          </a:xfrm>
        </p:spPr>
        <p:txBody>
          <a:bodyPr/>
          <a:lstStyle/>
          <a:p>
            <a:r>
              <a:rPr lang="pt-BR" dirty="0"/>
              <a:t>www.xlung.net</a:t>
            </a:r>
          </a:p>
        </p:txBody>
      </p:sp>
      <p:pic>
        <p:nvPicPr>
          <p:cNvPr id="44" name="Imagem 43">
            <a:extLst>
              <a:ext uri="{FF2B5EF4-FFF2-40B4-BE49-F238E27FC236}">
                <a16:creationId xmlns:a16="http://schemas.microsoft.com/office/drawing/2014/main" id="{545DC4BE-A46C-E3EC-054C-8D121767F8DF}"/>
              </a:ext>
            </a:extLst>
          </p:cNvPr>
          <p:cNvPicPr>
            <a:picLocks noChangeAspect="1"/>
          </p:cNvPicPr>
          <p:nvPr/>
        </p:nvPicPr>
        <p:blipFill>
          <a:blip r:embed="rId3"/>
          <a:stretch>
            <a:fillRect/>
          </a:stretch>
        </p:blipFill>
        <p:spPr>
          <a:xfrm>
            <a:off x="192088" y="6441991"/>
            <a:ext cx="863600" cy="406400"/>
          </a:xfrm>
          <a:prstGeom prst="rect">
            <a:avLst/>
          </a:prstGeom>
        </p:spPr>
      </p:pic>
      <p:sp>
        <p:nvSpPr>
          <p:cNvPr id="2" name="Retângulo 1">
            <a:extLst>
              <a:ext uri="{FF2B5EF4-FFF2-40B4-BE49-F238E27FC236}">
                <a16:creationId xmlns:a16="http://schemas.microsoft.com/office/drawing/2014/main" id="{F5D2AF36-AEC7-80F1-A802-928321A6CB4E}"/>
              </a:ext>
            </a:extLst>
          </p:cNvPr>
          <p:cNvSpPr/>
          <p:nvPr/>
        </p:nvSpPr>
        <p:spPr>
          <a:xfrm>
            <a:off x="313183" y="1309513"/>
            <a:ext cx="567143" cy="448157"/>
          </a:xfrm>
          <a:prstGeom prst="rect">
            <a:avLst/>
          </a:prstGeom>
          <a:solidFill>
            <a:srgbClr val="FF9E9A"/>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C00000"/>
              </a:solidFill>
              <a:cs typeface="Times New Roman" panose="02020603050405020304" pitchFamily="18" charset="0"/>
            </a:endParaRPr>
          </a:p>
        </p:txBody>
      </p:sp>
      <p:sp>
        <p:nvSpPr>
          <p:cNvPr id="3" name="Retângulo 2">
            <a:extLst>
              <a:ext uri="{FF2B5EF4-FFF2-40B4-BE49-F238E27FC236}">
                <a16:creationId xmlns:a16="http://schemas.microsoft.com/office/drawing/2014/main" id="{DEA7AD39-0160-7468-477C-6BE0218A9A38}"/>
              </a:ext>
            </a:extLst>
          </p:cNvPr>
          <p:cNvSpPr/>
          <p:nvPr/>
        </p:nvSpPr>
        <p:spPr>
          <a:xfrm>
            <a:off x="313183" y="2510984"/>
            <a:ext cx="565591" cy="448157"/>
          </a:xfrm>
          <a:prstGeom prst="rect">
            <a:avLst/>
          </a:prstGeom>
          <a:solidFill>
            <a:schemeClr val="accent6">
              <a:lumMod val="20000"/>
              <a:lumOff val="80000"/>
            </a:schemeClr>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C00000"/>
              </a:solidFill>
              <a:cs typeface="Times New Roman" panose="02020603050405020304" pitchFamily="18" charset="0"/>
            </a:endParaRPr>
          </a:p>
        </p:txBody>
      </p:sp>
      <p:sp>
        <p:nvSpPr>
          <p:cNvPr id="8" name="Retângulo 7">
            <a:extLst>
              <a:ext uri="{FF2B5EF4-FFF2-40B4-BE49-F238E27FC236}">
                <a16:creationId xmlns:a16="http://schemas.microsoft.com/office/drawing/2014/main" id="{D14BF4F9-28D0-EE3D-550E-22D283CB454A}"/>
              </a:ext>
            </a:extLst>
          </p:cNvPr>
          <p:cNvSpPr/>
          <p:nvPr/>
        </p:nvSpPr>
        <p:spPr>
          <a:xfrm>
            <a:off x="313183" y="1914518"/>
            <a:ext cx="567143" cy="448157"/>
          </a:xfrm>
          <a:prstGeom prst="rect">
            <a:avLst/>
          </a:prstGeom>
          <a:solidFill>
            <a:schemeClr val="accent2">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C00000"/>
              </a:solidFill>
              <a:cs typeface="Times New Roman" panose="02020603050405020304" pitchFamily="18" charset="0"/>
            </a:endParaRPr>
          </a:p>
        </p:txBody>
      </p:sp>
      <p:sp>
        <p:nvSpPr>
          <p:cNvPr id="14" name="CaixaDeTexto 13">
            <a:extLst>
              <a:ext uri="{FF2B5EF4-FFF2-40B4-BE49-F238E27FC236}">
                <a16:creationId xmlns:a16="http://schemas.microsoft.com/office/drawing/2014/main" id="{F20DE7F6-204E-3C11-C524-325DD5FD6FEB}"/>
              </a:ext>
            </a:extLst>
          </p:cNvPr>
          <p:cNvSpPr txBox="1"/>
          <p:nvPr/>
        </p:nvSpPr>
        <p:spPr>
          <a:xfrm>
            <a:off x="235630" y="876477"/>
            <a:ext cx="2909836" cy="369332"/>
          </a:xfrm>
          <a:prstGeom prst="rect">
            <a:avLst/>
          </a:prstGeom>
          <a:noFill/>
          <a:ln>
            <a:noFill/>
          </a:ln>
        </p:spPr>
        <p:txBody>
          <a:bodyPr wrap="none" rtlCol="0">
            <a:spAutoFit/>
          </a:bodyPr>
          <a:lstStyle/>
          <a:p>
            <a:r>
              <a:rPr lang="en-US" dirty="0">
                <a:solidFill>
                  <a:schemeClr val="tx1">
                    <a:lumMod val="75000"/>
                    <a:lumOff val="25000"/>
                  </a:schemeClr>
                </a:solidFill>
              </a:rPr>
              <a:t>Potential risk of lung damage</a:t>
            </a:r>
            <a:endParaRPr lang="pt-BR" dirty="0">
              <a:solidFill>
                <a:schemeClr val="tx1">
                  <a:lumMod val="75000"/>
                  <a:lumOff val="25000"/>
                </a:schemeClr>
              </a:solidFill>
            </a:endParaRPr>
          </a:p>
        </p:txBody>
      </p:sp>
      <p:sp>
        <p:nvSpPr>
          <p:cNvPr id="22" name="CaixaDeTexto 21">
            <a:extLst>
              <a:ext uri="{FF2B5EF4-FFF2-40B4-BE49-F238E27FC236}">
                <a16:creationId xmlns:a16="http://schemas.microsoft.com/office/drawing/2014/main" id="{FA5EB4BC-FB40-5F51-EC3F-0A3D4ABD35FD}"/>
              </a:ext>
            </a:extLst>
          </p:cNvPr>
          <p:cNvSpPr txBox="1"/>
          <p:nvPr/>
        </p:nvSpPr>
        <p:spPr>
          <a:xfrm>
            <a:off x="883520" y="1354759"/>
            <a:ext cx="612668" cy="369332"/>
          </a:xfrm>
          <a:prstGeom prst="rect">
            <a:avLst/>
          </a:prstGeom>
          <a:noFill/>
        </p:spPr>
        <p:txBody>
          <a:bodyPr wrap="none" rtlCol="0">
            <a:spAutoFit/>
          </a:bodyPr>
          <a:lstStyle/>
          <a:p>
            <a:r>
              <a:rPr lang="pt-BR" dirty="0">
                <a:solidFill>
                  <a:schemeClr val="tx1">
                    <a:lumMod val="75000"/>
                    <a:lumOff val="25000"/>
                  </a:schemeClr>
                </a:solidFill>
              </a:rPr>
              <a:t>High</a:t>
            </a:r>
          </a:p>
        </p:txBody>
      </p:sp>
      <p:sp>
        <p:nvSpPr>
          <p:cNvPr id="23" name="CaixaDeTexto 22">
            <a:extLst>
              <a:ext uri="{FF2B5EF4-FFF2-40B4-BE49-F238E27FC236}">
                <a16:creationId xmlns:a16="http://schemas.microsoft.com/office/drawing/2014/main" id="{BF908203-6F11-E773-8C24-8D970DC7D56F}"/>
              </a:ext>
            </a:extLst>
          </p:cNvPr>
          <p:cNvSpPr txBox="1"/>
          <p:nvPr/>
        </p:nvSpPr>
        <p:spPr>
          <a:xfrm>
            <a:off x="859303" y="1966485"/>
            <a:ext cx="1114664" cy="369332"/>
          </a:xfrm>
          <a:prstGeom prst="rect">
            <a:avLst/>
          </a:prstGeom>
          <a:noFill/>
        </p:spPr>
        <p:txBody>
          <a:bodyPr wrap="none" rtlCol="0">
            <a:spAutoFit/>
          </a:bodyPr>
          <a:lstStyle/>
          <a:p>
            <a:r>
              <a:rPr lang="pt-BR" dirty="0">
                <a:solidFill>
                  <a:schemeClr val="tx1">
                    <a:lumMod val="75000"/>
                    <a:lumOff val="25000"/>
                  </a:schemeClr>
                </a:solidFill>
              </a:rPr>
              <a:t>Moderate</a:t>
            </a:r>
          </a:p>
        </p:txBody>
      </p:sp>
      <p:sp>
        <p:nvSpPr>
          <p:cNvPr id="25" name="CaixaDeTexto 24">
            <a:extLst>
              <a:ext uri="{FF2B5EF4-FFF2-40B4-BE49-F238E27FC236}">
                <a16:creationId xmlns:a16="http://schemas.microsoft.com/office/drawing/2014/main" id="{0D8AA95A-94A7-0824-8D43-449C0F281054}"/>
              </a:ext>
            </a:extLst>
          </p:cNvPr>
          <p:cNvSpPr txBox="1"/>
          <p:nvPr/>
        </p:nvSpPr>
        <p:spPr>
          <a:xfrm>
            <a:off x="859303" y="2531023"/>
            <a:ext cx="568489" cy="369332"/>
          </a:xfrm>
          <a:prstGeom prst="rect">
            <a:avLst/>
          </a:prstGeom>
          <a:noFill/>
        </p:spPr>
        <p:txBody>
          <a:bodyPr wrap="none" rtlCol="0">
            <a:spAutoFit/>
          </a:bodyPr>
          <a:lstStyle/>
          <a:p>
            <a:r>
              <a:rPr lang="pt-BR" dirty="0">
                <a:solidFill>
                  <a:schemeClr val="tx1">
                    <a:lumMod val="75000"/>
                    <a:lumOff val="25000"/>
                  </a:schemeClr>
                </a:solidFill>
              </a:rPr>
              <a:t>Low</a:t>
            </a:r>
          </a:p>
        </p:txBody>
      </p:sp>
      <p:cxnSp>
        <p:nvCxnSpPr>
          <p:cNvPr id="41" name="Conector de Seta Reta 40">
            <a:extLst>
              <a:ext uri="{FF2B5EF4-FFF2-40B4-BE49-F238E27FC236}">
                <a16:creationId xmlns:a16="http://schemas.microsoft.com/office/drawing/2014/main" id="{4AE1EFCE-71A2-E95D-B251-406AE7A25D94}"/>
              </a:ext>
            </a:extLst>
          </p:cNvPr>
          <p:cNvCxnSpPr>
            <a:cxnSpLocks/>
          </p:cNvCxnSpPr>
          <p:nvPr/>
        </p:nvCxnSpPr>
        <p:spPr>
          <a:xfrm>
            <a:off x="9541439" y="1761768"/>
            <a:ext cx="656661" cy="5223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856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4D5B8A2-A3EF-7BDA-74B0-141E494DAA6A}"/>
              </a:ext>
            </a:extLst>
          </p:cNvPr>
          <p:cNvSpPr>
            <a:spLocks noGrp="1"/>
          </p:cNvSpPr>
          <p:nvPr>
            <p:ph type="title"/>
          </p:nvPr>
        </p:nvSpPr>
        <p:spPr>
          <a:xfrm>
            <a:off x="0" y="0"/>
            <a:ext cx="12192000" cy="1325563"/>
          </a:xfrm>
          <a:solidFill>
            <a:srgbClr val="C00000"/>
          </a:solidFill>
        </p:spPr>
        <p:txBody>
          <a:bodyPr>
            <a:noAutofit/>
          </a:bodyPr>
          <a:lstStyle/>
          <a:p>
            <a:pPr algn="ctr"/>
            <a:r>
              <a:rPr lang="pt-BR" sz="3600" dirty="0">
                <a:solidFill>
                  <a:schemeClr val="bg1">
                    <a:lumMod val="85000"/>
                  </a:schemeClr>
                </a:solidFill>
              </a:rPr>
              <a:t>Ineffective effort</a:t>
            </a:r>
          </a:p>
        </p:txBody>
      </p:sp>
      <p:sp>
        <p:nvSpPr>
          <p:cNvPr id="6" name="Espaço Reservado para Rodapé 3">
            <a:extLst>
              <a:ext uri="{FF2B5EF4-FFF2-40B4-BE49-F238E27FC236}">
                <a16:creationId xmlns:a16="http://schemas.microsoft.com/office/drawing/2014/main" id="{9E8F585D-41CE-C93B-BA92-52B7F4A91283}"/>
              </a:ext>
            </a:extLst>
          </p:cNvPr>
          <p:cNvSpPr>
            <a:spLocks noGrp="1"/>
          </p:cNvSpPr>
          <p:nvPr>
            <p:ph type="ftr" sz="quarter" idx="11"/>
          </p:nvPr>
        </p:nvSpPr>
        <p:spPr>
          <a:xfrm>
            <a:off x="4038600" y="6500728"/>
            <a:ext cx="4114800" cy="365125"/>
          </a:xfrm>
        </p:spPr>
        <p:txBody>
          <a:bodyPr/>
          <a:lstStyle/>
          <a:p>
            <a:r>
              <a:rPr lang="pt-BR"/>
              <a:t>www.xlung.net</a:t>
            </a:r>
          </a:p>
        </p:txBody>
      </p:sp>
      <p:pic>
        <p:nvPicPr>
          <p:cNvPr id="7" name="Imagem 6">
            <a:extLst>
              <a:ext uri="{FF2B5EF4-FFF2-40B4-BE49-F238E27FC236}">
                <a16:creationId xmlns:a16="http://schemas.microsoft.com/office/drawing/2014/main" id="{30E4B57C-0067-7533-07ED-F0EE4F5D40BE}"/>
              </a:ext>
            </a:extLst>
          </p:cNvPr>
          <p:cNvPicPr>
            <a:picLocks noChangeAspect="1"/>
          </p:cNvPicPr>
          <p:nvPr/>
        </p:nvPicPr>
        <p:blipFill>
          <a:blip r:embed="rId3"/>
          <a:stretch>
            <a:fillRect/>
          </a:stretch>
        </p:blipFill>
        <p:spPr>
          <a:xfrm>
            <a:off x="192088" y="6441991"/>
            <a:ext cx="863600" cy="406400"/>
          </a:xfrm>
          <a:prstGeom prst="rect">
            <a:avLst/>
          </a:prstGeom>
        </p:spPr>
      </p:pic>
      <p:pic>
        <p:nvPicPr>
          <p:cNvPr id="3" name="Imagem 2">
            <a:extLst>
              <a:ext uri="{FF2B5EF4-FFF2-40B4-BE49-F238E27FC236}">
                <a16:creationId xmlns:a16="http://schemas.microsoft.com/office/drawing/2014/main" id="{C1DA54A9-11CE-499D-8B1A-AC6850E62FA3}"/>
              </a:ext>
            </a:extLst>
          </p:cNvPr>
          <p:cNvPicPr>
            <a:picLocks noChangeAspect="1"/>
          </p:cNvPicPr>
          <p:nvPr/>
        </p:nvPicPr>
        <p:blipFill rotWithShape="1">
          <a:blip r:embed="rId4"/>
          <a:srcRect l="11827" t="55901" r="51106" b="9211"/>
          <a:stretch/>
        </p:blipFill>
        <p:spPr>
          <a:xfrm>
            <a:off x="2034041" y="1634608"/>
            <a:ext cx="8500536" cy="4498338"/>
          </a:xfrm>
          <a:prstGeom prst="rect">
            <a:avLst/>
          </a:prstGeom>
        </p:spPr>
      </p:pic>
    </p:spTree>
    <p:extLst>
      <p:ext uri="{BB962C8B-B14F-4D97-AF65-F5344CB8AC3E}">
        <p14:creationId xmlns:p14="http://schemas.microsoft.com/office/powerpoint/2010/main" val="192917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B38DA46C-50B6-42DA-BF2D-A9723E05E5CE}"/>
              </a:ext>
            </a:extLst>
          </p:cNvPr>
          <p:cNvPicPr>
            <a:picLocks noChangeAspect="1"/>
          </p:cNvPicPr>
          <p:nvPr/>
        </p:nvPicPr>
        <p:blipFill rotWithShape="1">
          <a:blip r:embed="rId3"/>
          <a:srcRect l="11683" t="56222" r="51226" b="9529"/>
          <a:stretch/>
        </p:blipFill>
        <p:spPr>
          <a:xfrm>
            <a:off x="1922904" y="1617295"/>
            <a:ext cx="9033192" cy="4689513"/>
          </a:xfrm>
          <a:prstGeom prst="rect">
            <a:avLst/>
          </a:prstGeom>
        </p:spPr>
      </p:pic>
      <p:grpSp>
        <p:nvGrpSpPr>
          <p:cNvPr id="5" name="Agrupar 4">
            <a:extLst>
              <a:ext uri="{FF2B5EF4-FFF2-40B4-BE49-F238E27FC236}">
                <a16:creationId xmlns:a16="http://schemas.microsoft.com/office/drawing/2014/main" id="{3529F00A-AD85-D104-9C38-EDA5AFB80011}"/>
              </a:ext>
            </a:extLst>
          </p:cNvPr>
          <p:cNvGrpSpPr/>
          <p:nvPr/>
        </p:nvGrpSpPr>
        <p:grpSpPr>
          <a:xfrm>
            <a:off x="2963332" y="3630691"/>
            <a:ext cx="7394006" cy="2123544"/>
            <a:chOff x="2477216" y="3353959"/>
            <a:chExt cx="8142015" cy="2397802"/>
          </a:xfrm>
        </p:grpSpPr>
        <p:cxnSp>
          <p:nvCxnSpPr>
            <p:cNvPr id="11" name="Conector reto 9">
              <a:extLst>
                <a:ext uri="{FF2B5EF4-FFF2-40B4-BE49-F238E27FC236}">
                  <a16:creationId xmlns:a16="http://schemas.microsoft.com/office/drawing/2014/main" id="{38243CC2-B77C-45D8-6459-1987819469C2}"/>
                </a:ext>
              </a:extLst>
            </p:cNvPr>
            <p:cNvCxnSpPr>
              <a:cxnSpLocks/>
            </p:cNvCxnSpPr>
            <p:nvPr/>
          </p:nvCxnSpPr>
          <p:spPr>
            <a:xfrm>
              <a:off x="2594322" y="5745138"/>
              <a:ext cx="802490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Agrupar 17">
              <a:extLst>
                <a:ext uri="{FF2B5EF4-FFF2-40B4-BE49-F238E27FC236}">
                  <a16:creationId xmlns:a16="http://schemas.microsoft.com/office/drawing/2014/main" id="{4F5F7D93-5507-BF3D-A311-DD6A76E5540C}"/>
                </a:ext>
              </a:extLst>
            </p:cNvPr>
            <p:cNvGrpSpPr/>
            <p:nvPr/>
          </p:nvGrpSpPr>
          <p:grpSpPr>
            <a:xfrm>
              <a:off x="2477216" y="3353959"/>
              <a:ext cx="1876668" cy="1083495"/>
              <a:chOff x="3281797" y="3429000"/>
              <a:chExt cx="1876668" cy="1083495"/>
            </a:xfrm>
          </p:grpSpPr>
          <p:sp>
            <p:nvSpPr>
              <p:cNvPr id="39" name="CaixaDeTexto 38">
                <a:extLst>
                  <a:ext uri="{FF2B5EF4-FFF2-40B4-BE49-F238E27FC236}">
                    <a16:creationId xmlns:a16="http://schemas.microsoft.com/office/drawing/2014/main" id="{9F6F7F44-8356-0B2E-5A8B-5CF4124514ED}"/>
                  </a:ext>
                </a:extLst>
              </p:cNvPr>
              <p:cNvSpPr txBox="1"/>
              <p:nvPr/>
            </p:nvSpPr>
            <p:spPr>
              <a:xfrm>
                <a:off x="3281797" y="3730562"/>
                <a:ext cx="1876668" cy="781933"/>
              </a:xfrm>
              <a:prstGeom prst="rect">
                <a:avLst/>
              </a:prstGeom>
              <a:noFill/>
            </p:spPr>
            <p:txBody>
              <a:bodyPr wrap="square">
                <a:spAutoFit/>
              </a:bodyPr>
              <a:lstStyle/>
              <a:p>
                <a:pPr algn="ctr"/>
                <a:r>
                  <a:rPr lang="en-US" sz="1300" dirty="0">
                    <a:solidFill>
                      <a:schemeClr val="bg1"/>
                    </a:solidFill>
                    <a:effectLst/>
                    <a:ea typeface="Calibri" panose="020F0502020204030204" pitchFamily="34" charset="0"/>
                  </a:rPr>
                  <a:t>variations of intrathoracic pressure by the heartbeat</a:t>
                </a:r>
                <a:endParaRPr lang="pt-BR" sz="1300" dirty="0">
                  <a:solidFill>
                    <a:schemeClr val="bg1"/>
                  </a:solidFill>
                </a:endParaRPr>
              </a:p>
            </p:txBody>
          </p:sp>
          <p:cxnSp>
            <p:nvCxnSpPr>
              <p:cNvPr id="40" name="Conector de Seta Reta 39">
                <a:extLst>
                  <a:ext uri="{FF2B5EF4-FFF2-40B4-BE49-F238E27FC236}">
                    <a16:creationId xmlns:a16="http://schemas.microsoft.com/office/drawing/2014/main" id="{8F336B6D-2F7B-CD07-0292-EBB7B35ED467}"/>
                  </a:ext>
                </a:extLst>
              </p:cNvPr>
              <p:cNvCxnSpPr>
                <a:cxnSpLocks/>
              </p:cNvCxnSpPr>
              <p:nvPr/>
            </p:nvCxnSpPr>
            <p:spPr>
              <a:xfrm>
                <a:off x="4155846" y="3453528"/>
                <a:ext cx="0" cy="19352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de Seta Reta 40">
                <a:extLst>
                  <a:ext uri="{FF2B5EF4-FFF2-40B4-BE49-F238E27FC236}">
                    <a16:creationId xmlns:a16="http://schemas.microsoft.com/office/drawing/2014/main" id="{FD02CE80-403A-C2A7-15EF-AEEF628F8A84}"/>
                  </a:ext>
                </a:extLst>
              </p:cNvPr>
              <p:cNvCxnSpPr>
                <a:cxnSpLocks/>
              </p:cNvCxnSpPr>
              <p:nvPr/>
            </p:nvCxnSpPr>
            <p:spPr>
              <a:xfrm>
                <a:off x="4384152" y="3429000"/>
                <a:ext cx="0" cy="2250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Agrupar 30">
              <a:extLst>
                <a:ext uri="{FF2B5EF4-FFF2-40B4-BE49-F238E27FC236}">
                  <a16:creationId xmlns:a16="http://schemas.microsoft.com/office/drawing/2014/main" id="{3147F209-95D0-FDD8-2514-B3108B562199}"/>
                </a:ext>
              </a:extLst>
            </p:cNvPr>
            <p:cNvGrpSpPr/>
            <p:nvPr/>
          </p:nvGrpSpPr>
          <p:grpSpPr>
            <a:xfrm>
              <a:off x="8367761" y="5443984"/>
              <a:ext cx="1666897" cy="307777"/>
              <a:chOff x="8053850" y="4077151"/>
              <a:chExt cx="1271994" cy="307777"/>
            </a:xfrm>
          </p:grpSpPr>
          <p:sp>
            <p:nvSpPr>
              <p:cNvPr id="37" name="CaixaDeTexto 36">
                <a:extLst>
                  <a:ext uri="{FF2B5EF4-FFF2-40B4-BE49-F238E27FC236}">
                    <a16:creationId xmlns:a16="http://schemas.microsoft.com/office/drawing/2014/main" id="{670C3FDC-01CA-2310-7D02-CCF52FF52320}"/>
                  </a:ext>
                </a:extLst>
              </p:cNvPr>
              <p:cNvSpPr txBox="1"/>
              <p:nvPr/>
            </p:nvSpPr>
            <p:spPr>
              <a:xfrm flipH="1">
                <a:off x="8164275" y="4077151"/>
                <a:ext cx="1161569" cy="307777"/>
              </a:xfrm>
              <a:prstGeom prst="rect">
                <a:avLst/>
              </a:prstGeom>
              <a:noFill/>
            </p:spPr>
            <p:txBody>
              <a:bodyPr wrap="square" rtlCol="0">
                <a:spAutoFit/>
              </a:bodyPr>
              <a:lstStyle/>
              <a:p>
                <a:r>
                  <a:rPr lang="pt-BR" sz="1400" b="1" dirty="0">
                    <a:solidFill>
                      <a:schemeClr val="bg1"/>
                    </a:solidFill>
                  </a:rPr>
                  <a:t> Pmus (cmH2O)</a:t>
                </a:r>
              </a:p>
            </p:txBody>
          </p:sp>
          <p:cxnSp>
            <p:nvCxnSpPr>
              <p:cNvPr id="38" name="Conector reto 17">
                <a:extLst>
                  <a:ext uri="{FF2B5EF4-FFF2-40B4-BE49-F238E27FC236}">
                    <a16:creationId xmlns:a16="http://schemas.microsoft.com/office/drawing/2014/main" id="{666A7A28-98DD-724F-D7B4-B1CF6B28FC54}"/>
                  </a:ext>
                </a:extLst>
              </p:cNvPr>
              <p:cNvCxnSpPr>
                <a:cxnSpLocks/>
              </p:cNvCxnSpPr>
              <p:nvPr/>
            </p:nvCxnSpPr>
            <p:spPr>
              <a:xfrm>
                <a:off x="8053850" y="4215651"/>
                <a:ext cx="110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CaixaDeTexto 32">
              <a:extLst>
                <a:ext uri="{FF2B5EF4-FFF2-40B4-BE49-F238E27FC236}">
                  <a16:creationId xmlns:a16="http://schemas.microsoft.com/office/drawing/2014/main" id="{B0309721-1D9D-1BD6-CE26-C17B4B33C609}"/>
                </a:ext>
              </a:extLst>
            </p:cNvPr>
            <p:cNvSpPr txBox="1"/>
            <p:nvPr/>
          </p:nvSpPr>
          <p:spPr>
            <a:xfrm>
              <a:off x="5081130" y="4046488"/>
              <a:ext cx="1609162" cy="556041"/>
            </a:xfrm>
            <a:prstGeom prst="rect">
              <a:avLst/>
            </a:prstGeom>
            <a:noFill/>
          </p:spPr>
          <p:txBody>
            <a:bodyPr wrap="square">
              <a:spAutoFit/>
            </a:bodyPr>
            <a:lstStyle/>
            <a:p>
              <a:pPr algn="ctr"/>
              <a:r>
                <a:rPr lang="pt-BR" sz="1300" dirty="0">
                  <a:solidFill>
                    <a:srgbClr val="00B0F0"/>
                  </a:solidFill>
                  <a:ea typeface="Calibri" panose="020F0502020204030204" pitchFamily="34" charset="0"/>
                </a:rPr>
                <a:t>Trigger  </a:t>
              </a:r>
              <a:r>
                <a:rPr lang="pt-BR" sz="1300" dirty="0" err="1">
                  <a:solidFill>
                    <a:srgbClr val="00B0F0"/>
                  </a:solidFill>
                  <a:ea typeface="Calibri" panose="020F0502020204030204" pitchFamily="34" charset="0"/>
                </a:rPr>
                <a:t>function</a:t>
              </a:r>
              <a:endParaRPr lang="pt-BR" sz="1300" dirty="0">
                <a:solidFill>
                  <a:srgbClr val="00B0F0"/>
                </a:solidFill>
                <a:effectLst/>
                <a:ea typeface="Calibri" panose="020F0502020204030204" pitchFamily="34" charset="0"/>
              </a:endParaRPr>
            </a:p>
            <a:p>
              <a:pPr algn="ctr"/>
              <a:r>
                <a:rPr lang="pt-BR" sz="1300" dirty="0">
                  <a:solidFill>
                    <a:srgbClr val="00B0F0"/>
                  </a:solidFill>
                </a:rPr>
                <a:t>Pressure  |    Flow</a:t>
              </a:r>
            </a:p>
          </p:txBody>
        </p:sp>
        <p:sp>
          <p:nvSpPr>
            <p:cNvPr id="34" name="CaixaDeTexto 33">
              <a:extLst>
                <a:ext uri="{FF2B5EF4-FFF2-40B4-BE49-F238E27FC236}">
                  <a16:creationId xmlns:a16="http://schemas.microsoft.com/office/drawing/2014/main" id="{20C8DE43-9F59-EE2F-7EF7-BEAF0A449629}"/>
                </a:ext>
              </a:extLst>
            </p:cNvPr>
            <p:cNvSpPr txBox="1"/>
            <p:nvPr/>
          </p:nvSpPr>
          <p:spPr>
            <a:xfrm>
              <a:off x="6772467" y="4175843"/>
              <a:ext cx="594088" cy="523220"/>
            </a:xfrm>
            <a:prstGeom prst="rect">
              <a:avLst/>
            </a:prstGeom>
            <a:noFill/>
          </p:spPr>
          <p:txBody>
            <a:bodyPr wrap="square">
              <a:spAutoFit/>
            </a:bodyPr>
            <a:lstStyle/>
            <a:p>
              <a:pPr algn="ctr"/>
              <a:r>
                <a:rPr lang="pt-BR" sz="2800" dirty="0">
                  <a:solidFill>
                    <a:srgbClr val="00B0F0"/>
                  </a:solidFill>
                  <a:effectLst/>
                  <a:latin typeface="Times New Roman" panose="02020603050405020304" pitchFamily="18" charset="0"/>
                  <a:ea typeface="Calibri" panose="020F0502020204030204" pitchFamily="34" charset="0"/>
                </a:rPr>
                <a:t>*</a:t>
              </a:r>
              <a:endParaRPr lang="pt-BR" sz="2800" dirty="0">
                <a:solidFill>
                  <a:srgbClr val="00B0F0"/>
                </a:solidFill>
              </a:endParaRPr>
            </a:p>
          </p:txBody>
        </p:sp>
        <p:sp>
          <p:nvSpPr>
            <p:cNvPr id="35" name="CaixaDeTexto 34">
              <a:extLst>
                <a:ext uri="{FF2B5EF4-FFF2-40B4-BE49-F238E27FC236}">
                  <a16:creationId xmlns:a16="http://schemas.microsoft.com/office/drawing/2014/main" id="{03E5B21A-2FCE-B66E-A5FD-7C86A3D793C5}"/>
                </a:ext>
              </a:extLst>
            </p:cNvPr>
            <p:cNvSpPr txBox="1"/>
            <p:nvPr/>
          </p:nvSpPr>
          <p:spPr>
            <a:xfrm>
              <a:off x="7366555" y="4201683"/>
              <a:ext cx="594088" cy="523220"/>
            </a:xfrm>
            <a:prstGeom prst="rect">
              <a:avLst/>
            </a:prstGeom>
            <a:noFill/>
          </p:spPr>
          <p:txBody>
            <a:bodyPr wrap="square">
              <a:spAutoFit/>
            </a:bodyPr>
            <a:lstStyle/>
            <a:p>
              <a:pPr algn="ctr"/>
              <a:r>
                <a:rPr lang="pt-BR" sz="2800" dirty="0">
                  <a:solidFill>
                    <a:srgbClr val="00B0F0"/>
                  </a:solidFill>
                  <a:effectLst/>
                  <a:latin typeface="Times New Roman" panose="02020603050405020304" pitchFamily="18" charset="0"/>
                  <a:ea typeface="Calibri" panose="020F0502020204030204" pitchFamily="34" charset="0"/>
                </a:rPr>
                <a:t>*</a:t>
              </a:r>
              <a:endParaRPr lang="pt-BR" sz="2800" dirty="0">
                <a:solidFill>
                  <a:srgbClr val="00B0F0"/>
                </a:solidFill>
              </a:endParaRPr>
            </a:p>
          </p:txBody>
        </p:sp>
        <p:sp>
          <p:nvSpPr>
            <p:cNvPr id="36" name="CaixaDeTexto 35">
              <a:extLst>
                <a:ext uri="{FF2B5EF4-FFF2-40B4-BE49-F238E27FC236}">
                  <a16:creationId xmlns:a16="http://schemas.microsoft.com/office/drawing/2014/main" id="{14683B7D-8B6A-132D-25F9-781F5A672DD7}"/>
                </a:ext>
              </a:extLst>
            </p:cNvPr>
            <p:cNvSpPr txBox="1"/>
            <p:nvPr/>
          </p:nvSpPr>
          <p:spPr>
            <a:xfrm>
              <a:off x="7960643" y="4209983"/>
              <a:ext cx="594088" cy="523220"/>
            </a:xfrm>
            <a:prstGeom prst="rect">
              <a:avLst/>
            </a:prstGeom>
            <a:noFill/>
          </p:spPr>
          <p:txBody>
            <a:bodyPr wrap="square">
              <a:spAutoFit/>
            </a:bodyPr>
            <a:lstStyle/>
            <a:p>
              <a:pPr algn="ctr"/>
              <a:r>
                <a:rPr lang="pt-BR" sz="2800" dirty="0">
                  <a:solidFill>
                    <a:srgbClr val="00B0F0"/>
                  </a:solidFill>
                  <a:effectLst/>
                  <a:latin typeface="Times New Roman" panose="02020603050405020304" pitchFamily="18" charset="0"/>
                  <a:ea typeface="Calibri" panose="020F0502020204030204" pitchFamily="34" charset="0"/>
                </a:rPr>
                <a:t>*</a:t>
              </a:r>
              <a:endParaRPr lang="pt-BR" sz="2800" dirty="0">
                <a:solidFill>
                  <a:srgbClr val="00B0F0"/>
                </a:solidFill>
              </a:endParaRPr>
            </a:p>
          </p:txBody>
        </p:sp>
      </p:grpSp>
      <p:sp>
        <p:nvSpPr>
          <p:cNvPr id="4" name="Título 1">
            <a:extLst>
              <a:ext uri="{FF2B5EF4-FFF2-40B4-BE49-F238E27FC236}">
                <a16:creationId xmlns:a16="http://schemas.microsoft.com/office/drawing/2014/main" id="{24D5B8A2-A3EF-7BDA-74B0-141E494DAA6A}"/>
              </a:ext>
            </a:extLst>
          </p:cNvPr>
          <p:cNvSpPr>
            <a:spLocks noGrp="1"/>
          </p:cNvSpPr>
          <p:nvPr>
            <p:ph type="title"/>
          </p:nvPr>
        </p:nvSpPr>
        <p:spPr>
          <a:xfrm>
            <a:off x="0" y="0"/>
            <a:ext cx="12192000" cy="1325563"/>
          </a:xfrm>
          <a:solidFill>
            <a:srgbClr val="C00000"/>
          </a:solidFill>
        </p:spPr>
        <p:txBody>
          <a:bodyPr>
            <a:noAutofit/>
          </a:bodyPr>
          <a:lstStyle/>
          <a:p>
            <a:pPr algn="ctr"/>
            <a:r>
              <a:rPr lang="pt-BR" sz="3600" dirty="0" err="1">
                <a:solidFill>
                  <a:schemeClr val="bg1">
                    <a:lumMod val="85000"/>
                  </a:schemeClr>
                </a:solidFill>
              </a:rPr>
              <a:t>Autotriggering</a:t>
            </a:r>
            <a:endParaRPr lang="pt-BR" sz="3600" dirty="0">
              <a:solidFill>
                <a:schemeClr val="bg1">
                  <a:lumMod val="85000"/>
                </a:schemeClr>
              </a:solidFill>
            </a:endParaRPr>
          </a:p>
        </p:txBody>
      </p:sp>
      <p:sp>
        <p:nvSpPr>
          <p:cNvPr id="42" name="Espaço Reservado para Rodapé 3">
            <a:extLst>
              <a:ext uri="{FF2B5EF4-FFF2-40B4-BE49-F238E27FC236}">
                <a16:creationId xmlns:a16="http://schemas.microsoft.com/office/drawing/2014/main" id="{D8709452-0CFC-1F52-F2A0-FD95838D74BC}"/>
              </a:ext>
            </a:extLst>
          </p:cNvPr>
          <p:cNvSpPr>
            <a:spLocks noGrp="1"/>
          </p:cNvSpPr>
          <p:nvPr>
            <p:ph type="ftr" sz="quarter" idx="11"/>
          </p:nvPr>
        </p:nvSpPr>
        <p:spPr>
          <a:xfrm>
            <a:off x="4038600" y="6500728"/>
            <a:ext cx="4114800" cy="365125"/>
          </a:xfrm>
        </p:spPr>
        <p:txBody>
          <a:bodyPr/>
          <a:lstStyle/>
          <a:p>
            <a:r>
              <a:rPr lang="pt-BR"/>
              <a:t>www.xlung.net</a:t>
            </a:r>
          </a:p>
        </p:txBody>
      </p:sp>
      <p:pic>
        <p:nvPicPr>
          <p:cNvPr id="43" name="Imagem 42">
            <a:extLst>
              <a:ext uri="{FF2B5EF4-FFF2-40B4-BE49-F238E27FC236}">
                <a16:creationId xmlns:a16="http://schemas.microsoft.com/office/drawing/2014/main" id="{DFBBDC74-4600-03DA-6BB6-262770E0DA87}"/>
              </a:ext>
            </a:extLst>
          </p:cNvPr>
          <p:cNvPicPr>
            <a:picLocks noChangeAspect="1"/>
          </p:cNvPicPr>
          <p:nvPr/>
        </p:nvPicPr>
        <p:blipFill>
          <a:blip r:embed="rId4"/>
          <a:stretch>
            <a:fillRect/>
          </a:stretch>
        </p:blipFill>
        <p:spPr>
          <a:xfrm>
            <a:off x="192088" y="6441991"/>
            <a:ext cx="863600" cy="406400"/>
          </a:xfrm>
          <a:prstGeom prst="rect">
            <a:avLst/>
          </a:prstGeom>
        </p:spPr>
      </p:pic>
    </p:spTree>
    <p:extLst>
      <p:ext uri="{BB962C8B-B14F-4D97-AF65-F5344CB8AC3E}">
        <p14:creationId xmlns:p14="http://schemas.microsoft.com/office/powerpoint/2010/main" val="83491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4D5B8A2-A3EF-7BDA-74B0-141E494DAA6A}"/>
              </a:ext>
            </a:extLst>
          </p:cNvPr>
          <p:cNvSpPr>
            <a:spLocks noGrp="1"/>
          </p:cNvSpPr>
          <p:nvPr>
            <p:ph type="title"/>
          </p:nvPr>
        </p:nvSpPr>
        <p:spPr>
          <a:xfrm>
            <a:off x="0" y="0"/>
            <a:ext cx="12192000" cy="1325563"/>
          </a:xfrm>
          <a:solidFill>
            <a:srgbClr val="C00000"/>
          </a:solidFill>
        </p:spPr>
        <p:txBody>
          <a:bodyPr>
            <a:noAutofit/>
          </a:bodyPr>
          <a:lstStyle/>
          <a:p>
            <a:pPr algn="ctr"/>
            <a:r>
              <a:rPr lang="pt-BR" sz="3600" dirty="0" err="1">
                <a:solidFill>
                  <a:schemeClr val="bg1">
                    <a:lumMod val="85000"/>
                  </a:schemeClr>
                </a:solidFill>
              </a:rPr>
              <a:t>Autotriggering</a:t>
            </a:r>
            <a:r>
              <a:rPr lang="pt-BR" sz="3600" dirty="0">
                <a:solidFill>
                  <a:schemeClr val="bg1">
                    <a:lumMod val="85000"/>
                  </a:schemeClr>
                </a:solidFill>
              </a:rPr>
              <a:t> </a:t>
            </a:r>
            <a:r>
              <a:rPr lang="pt-BR" sz="3600" dirty="0" err="1">
                <a:solidFill>
                  <a:schemeClr val="bg1">
                    <a:lumMod val="85000"/>
                  </a:schemeClr>
                </a:solidFill>
              </a:rPr>
              <a:t>due</a:t>
            </a:r>
            <a:r>
              <a:rPr lang="pt-BR" sz="3600" dirty="0">
                <a:solidFill>
                  <a:schemeClr val="bg1">
                    <a:lumMod val="85000"/>
                  </a:schemeClr>
                </a:solidFill>
              </a:rPr>
              <a:t> </a:t>
            </a:r>
            <a:r>
              <a:rPr lang="pt-BR" sz="3600" dirty="0" err="1">
                <a:solidFill>
                  <a:schemeClr val="bg1">
                    <a:lumMod val="85000"/>
                  </a:schemeClr>
                </a:solidFill>
              </a:rPr>
              <a:t>to</a:t>
            </a:r>
            <a:r>
              <a:rPr lang="pt-BR" sz="3600" dirty="0">
                <a:solidFill>
                  <a:schemeClr val="bg1">
                    <a:lumMod val="85000"/>
                  </a:schemeClr>
                </a:solidFill>
              </a:rPr>
              <a:t> </a:t>
            </a:r>
            <a:r>
              <a:rPr lang="pt-BR" sz="3600" dirty="0" err="1">
                <a:solidFill>
                  <a:schemeClr val="bg1">
                    <a:lumMod val="85000"/>
                  </a:schemeClr>
                </a:solidFill>
              </a:rPr>
              <a:t>air</a:t>
            </a:r>
            <a:r>
              <a:rPr lang="pt-BR" sz="3600" dirty="0">
                <a:solidFill>
                  <a:schemeClr val="bg1">
                    <a:lumMod val="85000"/>
                  </a:schemeClr>
                </a:solidFill>
              </a:rPr>
              <a:t> </a:t>
            </a:r>
            <a:r>
              <a:rPr lang="pt-BR" sz="3600" dirty="0" err="1">
                <a:solidFill>
                  <a:schemeClr val="bg1">
                    <a:lumMod val="85000"/>
                  </a:schemeClr>
                </a:solidFill>
              </a:rPr>
              <a:t>leaks</a:t>
            </a:r>
            <a:endParaRPr lang="pt-BR" sz="3600" dirty="0">
              <a:solidFill>
                <a:schemeClr val="bg1">
                  <a:lumMod val="85000"/>
                </a:schemeClr>
              </a:solidFill>
            </a:endParaRPr>
          </a:p>
        </p:txBody>
      </p:sp>
      <p:sp>
        <p:nvSpPr>
          <p:cNvPr id="7" name="Espaço Reservado para Rodapé 3">
            <a:extLst>
              <a:ext uri="{FF2B5EF4-FFF2-40B4-BE49-F238E27FC236}">
                <a16:creationId xmlns:a16="http://schemas.microsoft.com/office/drawing/2014/main" id="{8AE4E84B-D579-451C-6EEF-E0F108D783A6}"/>
              </a:ext>
            </a:extLst>
          </p:cNvPr>
          <p:cNvSpPr>
            <a:spLocks noGrp="1"/>
          </p:cNvSpPr>
          <p:nvPr>
            <p:ph type="ftr" sz="quarter" idx="11"/>
          </p:nvPr>
        </p:nvSpPr>
        <p:spPr>
          <a:xfrm>
            <a:off x="4038600" y="6500728"/>
            <a:ext cx="4114800" cy="365125"/>
          </a:xfrm>
        </p:spPr>
        <p:txBody>
          <a:bodyPr/>
          <a:lstStyle/>
          <a:p>
            <a:r>
              <a:rPr lang="pt-BR"/>
              <a:t>www.xlung.net</a:t>
            </a:r>
          </a:p>
        </p:txBody>
      </p:sp>
      <p:pic>
        <p:nvPicPr>
          <p:cNvPr id="8" name="Imagem 7">
            <a:extLst>
              <a:ext uri="{FF2B5EF4-FFF2-40B4-BE49-F238E27FC236}">
                <a16:creationId xmlns:a16="http://schemas.microsoft.com/office/drawing/2014/main" id="{DD663550-DBA7-A998-0559-A211EB74A88F}"/>
              </a:ext>
            </a:extLst>
          </p:cNvPr>
          <p:cNvPicPr>
            <a:picLocks noChangeAspect="1"/>
          </p:cNvPicPr>
          <p:nvPr/>
        </p:nvPicPr>
        <p:blipFill>
          <a:blip r:embed="rId3"/>
          <a:stretch>
            <a:fillRect/>
          </a:stretch>
        </p:blipFill>
        <p:spPr>
          <a:xfrm>
            <a:off x="192088" y="6441991"/>
            <a:ext cx="863600" cy="406400"/>
          </a:xfrm>
          <a:prstGeom prst="rect">
            <a:avLst/>
          </a:prstGeom>
        </p:spPr>
      </p:pic>
      <p:grpSp>
        <p:nvGrpSpPr>
          <p:cNvPr id="25" name="Agrupar 24">
            <a:extLst>
              <a:ext uri="{FF2B5EF4-FFF2-40B4-BE49-F238E27FC236}">
                <a16:creationId xmlns:a16="http://schemas.microsoft.com/office/drawing/2014/main" id="{4B75DE76-A26F-7BAD-2C93-3CD51685BE70}"/>
              </a:ext>
            </a:extLst>
          </p:cNvPr>
          <p:cNvGrpSpPr/>
          <p:nvPr/>
        </p:nvGrpSpPr>
        <p:grpSpPr>
          <a:xfrm>
            <a:off x="3447154" y="1476686"/>
            <a:ext cx="5297692" cy="4814182"/>
            <a:chOff x="3447154" y="1325563"/>
            <a:chExt cx="5297692" cy="4814182"/>
          </a:xfrm>
        </p:grpSpPr>
        <p:pic>
          <p:nvPicPr>
            <p:cNvPr id="3" name="Imagem 2">
              <a:extLst>
                <a:ext uri="{FF2B5EF4-FFF2-40B4-BE49-F238E27FC236}">
                  <a16:creationId xmlns:a16="http://schemas.microsoft.com/office/drawing/2014/main" id="{E56B5548-F47F-9AB5-594C-7849ACFB6B7E}"/>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7037" t="25009" r="53852" b="44001"/>
            <a:stretch/>
          </p:blipFill>
          <p:spPr>
            <a:xfrm>
              <a:off x="3447154" y="1325563"/>
              <a:ext cx="5297692" cy="4814182"/>
            </a:xfrm>
            <a:prstGeom prst="rect">
              <a:avLst/>
            </a:prstGeom>
            <a:ln w="28575">
              <a:solidFill>
                <a:schemeClr val="tx1"/>
              </a:solidFill>
            </a:ln>
          </p:spPr>
        </p:pic>
        <p:sp>
          <p:nvSpPr>
            <p:cNvPr id="6" name="CaixaDeTexto 5">
              <a:extLst>
                <a:ext uri="{FF2B5EF4-FFF2-40B4-BE49-F238E27FC236}">
                  <a16:creationId xmlns:a16="http://schemas.microsoft.com/office/drawing/2014/main" id="{70428BAB-1469-BBE7-21A9-A123EEFB707F}"/>
                </a:ext>
              </a:extLst>
            </p:cNvPr>
            <p:cNvSpPr txBox="1"/>
            <p:nvPr/>
          </p:nvSpPr>
          <p:spPr>
            <a:xfrm>
              <a:off x="4171145" y="3462150"/>
              <a:ext cx="1981371" cy="338554"/>
            </a:xfrm>
            <a:prstGeom prst="rect">
              <a:avLst/>
            </a:prstGeom>
            <a:noFill/>
          </p:spPr>
          <p:txBody>
            <a:bodyPr wrap="square">
              <a:spAutoFit/>
            </a:bodyPr>
            <a:lstStyle/>
            <a:p>
              <a:pPr algn="ctr"/>
              <a:r>
                <a:rPr lang="pt-BR" sz="1600" b="1" dirty="0" err="1">
                  <a:solidFill>
                    <a:schemeClr val="bg1"/>
                  </a:solidFill>
                  <a:effectLst/>
                  <a:ea typeface="Calibri" panose="020F0502020204030204" pitchFamily="34" charset="0"/>
                </a:rPr>
                <a:t>Leak</a:t>
              </a:r>
              <a:endParaRPr lang="pt-BR" sz="1600" b="1" dirty="0">
                <a:solidFill>
                  <a:schemeClr val="bg1"/>
                </a:solidFill>
              </a:endParaRPr>
            </a:p>
          </p:txBody>
        </p:sp>
        <p:cxnSp>
          <p:nvCxnSpPr>
            <p:cNvPr id="9" name="Conector de Seta Reta 8">
              <a:extLst>
                <a:ext uri="{FF2B5EF4-FFF2-40B4-BE49-F238E27FC236}">
                  <a16:creationId xmlns:a16="http://schemas.microsoft.com/office/drawing/2014/main" id="{07DAA441-6B01-D57E-8DEC-989BF349FE8D}"/>
                </a:ext>
              </a:extLst>
            </p:cNvPr>
            <p:cNvCxnSpPr>
              <a:cxnSpLocks/>
            </p:cNvCxnSpPr>
            <p:nvPr/>
          </p:nvCxnSpPr>
          <p:spPr>
            <a:xfrm>
              <a:off x="4756697" y="2884404"/>
              <a:ext cx="0" cy="2365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de Seta Reta 10">
              <a:extLst>
                <a:ext uri="{FF2B5EF4-FFF2-40B4-BE49-F238E27FC236}">
                  <a16:creationId xmlns:a16="http://schemas.microsoft.com/office/drawing/2014/main" id="{CD1E249C-BB0F-2F59-10B9-73E6808A249E}"/>
                </a:ext>
              </a:extLst>
            </p:cNvPr>
            <p:cNvCxnSpPr>
              <a:cxnSpLocks/>
            </p:cNvCxnSpPr>
            <p:nvPr/>
          </p:nvCxnSpPr>
          <p:spPr>
            <a:xfrm>
              <a:off x="5252802" y="2853924"/>
              <a:ext cx="0" cy="2365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a16="http://schemas.microsoft.com/office/drawing/2014/main" id="{450B6FB3-509D-3969-5282-2AA3F39AD0F8}"/>
                </a:ext>
              </a:extLst>
            </p:cNvPr>
            <p:cNvCxnSpPr>
              <a:cxnSpLocks/>
            </p:cNvCxnSpPr>
            <p:nvPr/>
          </p:nvCxnSpPr>
          <p:spPr>
            <a:xfrm>
              <a:off x="5695753" y="2838684"/>
              <a:ext cx="0" cy="2365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9" name="Imagem 18">
              <a:extLst>
                <a:ext uri="{FF2B5EF4-FFF2-40B4-BE49-F238E27FC236}">
                  <a16:creationId xmlns:a16="http://schemas.microsoft.com/office/drawing/2014/main" id="{6D880775-89EF-79B8-99E9-E02B22B83CCC}"/>
                </a:ext>
              </a:extLst>
            </p:cNvPr>
            <p:cNvPicPr>
              <a:picLocks noChangeAspect="1"/>
            </p:cNvPicPr>
            <p:nvPr/>
          </p:nvPicPr>
          <p:blipFill rotWithShape="1">
            <a:blip r:embed="rId4">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32594" t="41421" r="61650" b="56618"/>
            <a:stretch/>
          </p:blipFill>
          <p:spPr>
            <a:xfrm>
              <a:off x="5982787" y="3608344"/>
              <a:ext cx="943878" cy="449539"/>
            </a:xfrm>
            <a:prstGeom prst="rect">
              <a:avLst/>
            </a:prstGeom>
            <a:ln w="28575">
              <a:noFill/>
            </a:ln>
          </p:spPr>
        </p:pic>
        <p:pic>
          <p:nvPicPr>
            <p:cNvPr id="20" name="Imagem 19">
              <a:extLst>
                <a:ext uri="{FF2B5EF4-FFF2-40B4-BE49-F238E27FC236}">
                  <a16:creationId xmlns:a16="http://schemas.microsoft.com/office/drawing/2014/main" id="{17B99B67-510D-BED3-BC4C-1A41B60764C6}"/>
                </a:ext>
              </a:extLst>
            </p:cNvPr>
            <p:cNvPicPr>
              <a:picLocks noChangeAspect="1"/>
            </p:cNvPicPr>
            <p:nvPr/>
          </p:nvPicPr>
          <p:blipFill rotWithShape="1">
            <a:blip r:embed="rId4">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32594" t="41421" r="61650" b="56618"/>
            <a:stretch/>
          </p:blipFill>
          <p:spPr>
            <a:xfrm>
              <a:off x="4716439" y="3783966"/>
              <a:ext cx="668758" cy="292389"/>
            </a:xfrm>
            <a:prstGeom prst="rect">
              <a:avLst/>
            </a:prstGeom>
            <a:ln w="28575">
              <a:noFill/>
            </a:ln>
          </p:spPr>
        </p:pic>
        <p:pic>
          <p:nvPicPr>
            <p:cNvPr id="24" name="Imagem 23">
              <a:extLst>
                <a:ext uri="{FF2B5EF4-FFF2-40B4-BE49-F238E27FC236}">
                  <a16:creationId xmlns:a16="http://schemas.microsoft.com/office/drawing/2014/main" id="{B8A6FAE8-7C10-468E-4E62-18833C032344}"/>
                </a:ext>
              </a:extLst>
            </p:cNvPr>
            <p:cNvPicPr>
              <a:picLocks noChangeAspect="1"/>
            </p:cNvPicPr>
            <p:nvPr/>
          </p:nvPicPr>
          <p:blipFill rotWithShape="1">
            <a:blip r:embed="rId4">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17704" t="26571" r="60356" b="71906"/>
            <a:stretch/>
          </p:blipFill>
          <p:spPr>
            <a:xfrm>
              <a:off x="4741457" y="1335715"/>
              <a:ext cx="2971798" cy="236537"/>
            </a:xfrm>
            <a:prstGeom prst="rect">
              <a:avLst/>
            </a:prstGeom>
            <a:ln w="28575">
              <a:noFill/>
            </a:ln>
          </p:spPr>
        </p:pic>
      </p:grpSp>
    </p:spTree>
    <p:extLst>
      <p:ext uri="{BB962C8B-B14F-4D97-AF65-F5344CB8AC3E}">
        <p14:creationId xmlns:p14="http://schemas.microsoft.com/office/powerpoint/2010/main" val="384688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4D5B8A2-A3EF-7BDA-74B0-141E494DAA6A}"/>
              </a:ext>
            </a:extLst>
          </p:cNvPr>
          <p:cNvSpPr>
            <a:spLocks noGrp="1"/>
          </p:cNvSpPr>
          <p:nvPr>
            <p:ph type="title"/>
          </p:nvPr>
        </p:nvSpPr>
        <p:spPr>
          <a:xfrm>
            <a:off x="0" y="0"/>
            <a:ext cx="12192000" cy="1325563"/>
          </a:xfrm>
          <a:solidFill>
            <a:srgbClr val="C00000"/>
          </a:solidFill>
        </p:spPr>
        <p:txBody>
          <a:bodyPr>
            <a:noAutofit/>
          </a:bodyPr>
          <a:lstStyle/>
          <a:p>
            <a:pPr algn="ctr"/>
            <a:r>
              <a:rPr lang="pt-BR" sz="3600" dirty="0">
                <a:solidFill>
                  <a:schemeClr val="bg1">
                    <a:lumMod val="85000"/>
                  </a:schemeClr>
                </a:solidFill>
              </a:rPr>
              <a:t>Double triggering</a:t>
            </a:r>
          </a:p>
        </p:txBody>
      </p:sp>
      <p:sp>
        <p:nvSpPr>
          <p:cNvPr id="7" name="Espaço Reservado para Rodapé 3">
            <a:extLst>
              <a:ext uri="{FF2B5EF4-FFF2-40B4-BE49-F238E27FC236}">
                <a16:creationId xmlns:a16="http://schemas.microsoft.com/office/drawing/2014/main" id="{9A8223E7-4057-7694-6E01-F803AC86A434}"/>
              </a:ext>
            </a:extLst>
          </p:cNvPr>
          <p:cNvSpPr>
            <a:spLocks noGrp="1"/>
          </p:cNvSpPr>
          <p:nvPr>
            <p:ph type="ftr" sz="quarter" idx="11"/>
          </p:nvPr>
        </p:nvSpPr>
        <p:spPr>
          <a:xfrm>
            <a:off x="4038600" y="6500728"/>
            <a:ext cx="4114800" cy="365125"/>
          </a:xfrm>
        </p:spPr>
        <p:txBody>
          <a:bodyPr/>
          <a:lstStyle/>
          <a:p>
            <a:r>
              <a:rPr lang="pt-BR"/>
              <a:t>www.xlung.net</a:t>
            </a:r>
          </a:p>
        </p:txBody>
      </p:sp>
      <p:pic>
        <p:nvPicPr>
          <p:cNvPr id="8" name="Imagem 7">
            <a:extLst>
              <a:ext uri="{FF2B5EF4-FFF2-40B4-BE49-F238E27FC236}">
                <a16:creationId xmlns:a16="http://schemas.microsoft.com/office/drawing/2014/main" id="{2CAEA9B5-D4BB-9DE1-7646-CEE3C09F61E9}"/>
              </a:ext>
            </a:extLst>
          </p:cNvPr>
          <p:cNvPicPr>
            <a:picLocks noChangeAspect="1"/>
          </p:cNvPicPr>
          <p:nvPr/>
        </p:nvPicPr>
        <p:blipFill>
          <a:blip r:embed="rId3"/>
          <a:stretch>
            <a:fillRect/>
          </a:stretch>
        </p:blipFill>
        <p:spPr>
          <a:xfrm>
            <a:off x="192088" y="6441991"/>
            <a:ext cx="863600" cy="406400"/>
          </a:xfrm>
          <a:prstGeom prst="rect">
            <a:avLst/>
          </a:prstGeom>
        </p:spPr>
      </p:pic>
      <p:pic>
        <p:nvPicPr>
          <p:cNvPr id="3" name="Imagem 2">
            <a:extLst>
              <a:ext uri="{FF2B5EF4-FFF2-40B4-BE49-F238E27FC236}">
                <a16:creationId xmlns:a16="http://schemas.microsoft.com/office/drawing/2014/main" id="{EF678D71-89A2-4DF7-B1BC-0E999D10C1E4}"/>
              </a:ext>
            </a:extLst>
          </p:cNvPr>
          <p:cNvPicPr>
            <a:picLocks noChangeAspect="1"/>
          </p:cNvPicPr>
          <p:nvPr/>
        </p:nvPicPr>
        <p:blipFill rotWithShape="1">
          <a:blip r:embed="rId4"/>
          <a:srcRect l="11683" t="55644" r="51394" b="9211"/>
          <a:stretch/>
        </p:blipFill>
        <p:spPr>
          <a:xfrm>
            <a:off x="2109503" y="1633707"/>
            <a:ext cx="8409021" cy="4500140"/>
          </a:xfrm>
          <a:prstGeom prst="rect">
            <a:avLst/>
          </a:prstGeom>
        </p:spPr>
      </p:pic>
    </p:spTree>
    <p:extLst>
      <p:ext uri="{BB962C8B-B14F-4D97-AF65-F5344CB8AC3E}">
        <p14:creationId xmlns:p14="http://schemas.microsoft.com/office/powerpoint/2010/main" val="230346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4D5B8A2-A3EF-7BDA-74B0-141E494DAA6A}"/>
              </a:ext>
            </a:extLst>
          </p:cNvPr>
          <p:cNvSpPr>
            <a:spLocks noGrp="1"/>
          </p:cNvSpPr>
          <p:nvPr>
            <p:ph type="title"/>
          </p:nvPr>
        </p:nvSpPr>
        <p:spPr>
          <a:xfrm>
            <a:off x="0" y="0"/>
            <a:ext cx="12192000" cy="1325563"/>
          </a:xfrm>
          <a:solidFill>
            <a:srgbClr val="C00000"/>
          </a:solidFill>
        </p:spPr>
        <p:txBody>
          <a:bodyPr>
            <a:noAutofit/>
          </a:bodyPr>
          <a:lstStyle/>
          <a:p>
            <a:pPr algn="ctr"/>
            <a:r>
              <a:rPr lang="pt-BR" sz="3600" dirty="0">
                <a:solidFill>
                  <a:schemeClr val="bg1">
                    <a:lumMod val="85000"/>
                  </a:schemeClr>
                </a:solidFill>
              </a:rPr>
              <a:t>Reverse triggering</a:t>
            </a:r>
          </a:p>
        </p:txBody>
      </p:sp>
      <p:sp>
        <p:nvSpPr>
          <p:cNvPr id="8" name="Espaço Reservado para Rodapé 3">
            <a:extLst>
              <a:ext uri="{FF2B5EF4-FFF2-40B4-BE49-F238E27FC236}">
                <a16:creationId xmlns:a16="http://schemas.microsoft.com/office/drawing/2014/main" id="{2244DD6A-AF63-C1C6-6855-C9CA5629A63E}"/>
              </a:ext>
            </a:extLst>
          </p:cNvPr>
          <p:cNvSpPr>
            <a:spLocks noGrp="1"/>
          </p:cNvSpPr>
          <p:nvPr>
            <p:ph type="ftr" sz="quarter" idx="11"/>
          </p:nvPr>
        </p:nvSpPr>
        <p:spPr>
          <a:xfrm>
            <a:off x="4038600" y="6500728"/>
            <a:ext cx="4114800" cy="365125"/>
          </a:xfrm>
        </p:spPr>
        <p:txBody>
          <a:bodyPr/>
          <a:lstStyle/>
          <a:p>
            <a:r>
              <a:rPr lang="pt-BR"/>
              <a:t>www.xlung.net</a:t>
            </a:r>
          </a:p>
        </p:txBody>
      </p:sp>
      <p:pic>
        <p:nvPicPr>
          <p:cNvPr id="9" name="Imagem 8">
            <a:extLst>
              <a:ext uri="{FF2B5EF4-FFF2-40B4-BE49-F238E27FC236}">
                <a16:creationId xmlns:a16="http://schemas.microsoft.com/office/drawing/2014/main" id="{32D7C2CF-B62F-0BDC-0328-8880688B4994}"/>
              </a:ext>
            </a:extLst>
          </p:cNvPr>
          <p:cNvPicPr>
            <a:picLocks noChangeAspect="1"/>
          </p:cNvPicPr>
          <p:nvPr/>
        </p:nvPicPr>
        <p:blipFill>
          <a:blip r:embed="rId3"/>
          <a:stretch>
            <a:fillRect/>
          </a:stretch>
        </p:blipFill>
        <p:spPr>
          <a:xfrm>
            <a:off x="192088" y="6441991"/>
            <a:ext cx="863600" cy="406400"/>
          </a:xfrm>
          <a:prstGeom prst="rect">
            <a:avLst/>
          </a:prstGeom>
        </p:spPr>
      </p:pic>
      <p:pic>
        <p:nvPicPr>
          <p:cNvPr id="3" name="Imagem 2">
            <a:extLst>
              <a:ext uri="{FF2B5EF4-FFF2-40B4-BE49-F238E27FC236}">
                <a16:creationId xmlns:a16="http://schemas.microsoft.com/office/drawing/2014/main" id="{E2272568-0F66-4F98-ABFF-A5F26ABCEE61}"/>
              </a:ext>
            </a:extLst>
          </p:cNvPr>
          <p:cNvPicPr>
            <a:picLocks noChangeAspect="1"/>
          </p:cNvPicPr>
          <p:nvPr/>
        </p:nvPicPr>
        <p:blipFill rotWithShape="1">
          <a:blip r:embed="rId4"/>
          <a:srcRect l="11807" t="55643" r="51394" b="8758"/>
          <a:stretch/>
        </p:blipFill>
        <p:spPr>
          <a:xfrm>
            <a:off x="1752404" y="1627145"/>
            <a:ext cx="8405837" cy="4572000"/>
          </a:xfrm>
          <a:prstGeom prst="rect">
            <a:avLst/>
          </a:prstGeom>
        </p:spPr>
      </p:pic>
    </p:spTree>
    <p:extLst>
      <p:ext uri="{BB962C8B-B14F-4D97-AF65-F5344CB8AC3E}">
        <p14:creationId xmlns:p14="http://schemas.microsoft.com/office/powerpoint/2010/main" val="59137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4D5B8A2-A3EF-7BDA-74B0-141E494DAA6A}"/>
              </a:ext>
            </a:extLst>
          </p:cNvPr>
          <p:cNvSpPr>
            <a:spLocks noGrp="1"/>
          </p:cNvSpPr>
          <p:nvPr>
            <p:ph type="title"/>
          </p:nvPr>
        </p:nvSpPr>
        <p:spPr>
          <a:xfrm>
            <a:off x="0" y="0"/>
            <a:ext cx="12192000" cy="1325563"/>
          </a:xfrm>
          <a:solidFill>
            <a:srgbClr val="C00000"/>
          </a:solidFill>
        </p:spPr>
        <p:txBody>
          <a:bodyPr>
            <a:noAutofit/>
          </a:bodyPr>
          <a:lstStyle/>
          <a:p>
            <a:pPr algn="ctr"/>
            <a:r>
              <a:rPr lang="pt-BR" sz="3600" dirty="0" err="1">
                <a:solidFill>
                  <a:schemeClr val="bg1">
                    <a:lumMod val="85000"/>
                  </a:schemeClr>
                </a:solidFill>
              </a:rPr>
              <a:t>Premature</a:t>
            </a:r>
            <a:r>
              <a:rPr lang="pt-BR" sz="3600" dirty="0">
                <a:solidFill>
                  <a:schemeClr val="bg1">
                    <a:lumMod val="85000"/>
                  </a:schemeClr>
                </a:solidFill>
              </a:rPr>
              <a:t> </a:t>
            </a:r>
            <a:r>
              <a:rPr lang="pt-BR" sz="3600" dirty="0" err="1">
                <a:solidFill>
                  <a:schemeClr val="bg1">
                    <a:lumMod val="85000"/>
                  </a:schemeClr>
                </a:solidFill>
              </a:rPr>
              <a:t>cycling</a:t>
            </a:r>
            <a:endParaRPr lang="pt-BR" sz="3600" dirty="0">
              <a:solidFill>
                <a:schemeClr val="bg1">
                  <a:lumMod val="85000"/>
                </a:schemeClr>
              </a:solidFill>
            </a:endParaRPr>
          </a:p>
        </p:txBody>
      </p:sp>
      <p:sp>
        <p:nvSpPr>
          <p:cNvPr id="7" name="Espaço Reservado para Rodapé 3">
            <a:extLst>
              <a:ext uri="{FF2B5EF4-FFF2-40B4-BE49-F238E27FC236}">
                <a16:creationId xmlns:a16="http://schemas.microsoft.com/office/drawing/2014/main" id="{C535C56E-6EAC-6829-9F9C-4EDACDF66DDF}"/>
              </a:ext>
            </a:extLst>
          </p:cNvPr>
          <p:cNvSpPr>
            <a:spLocks noGrp="1"/>
          </p:cNvSpPr>
          <p:nvPr>
            <p:ph type="ftr" sz="quarter" idx="11"/>
          </p:nvPr>
        </p:nvSpPr>
        <p:spPr>
          <a:xfrm>
            <a:off x="4038600" y="6500728"/>
            <a:ext cx="4114800" cy="365125"/>
          </a:xfrm>
        </p:spPr>
        <p:txBody>
          <a:bodyPr/>
          <a:lstStyle/>
          <a:p>
            <a:r>
              <a:rPr lang="pt-BR"/>
              <a:t>www.xlung.net</a:t>
            </a:r>
          </a:p>
        </p:txBody>
      </p:sp>
      <p:pic>
        <p:nvPicPr>
          <p:cNvPr id="8" name="Imagem 7">
            <a:extLst>
              <a:ext uri="{FF2B5EF4-FFF2-40B4-BE49-F238E27FC236}">
                <a16:creationId xmlns:a16="http://schemas.microsoft.com/office/drawing/2014/main" id="{FC95401B-C65F-8E2F-2DD7-A45E0A2E2A2B}"/>
              </a:ext>
            </a:extLst>
          </p:cNvPr>
          <p:cNvPicPr>
            <a:picLocks noChangeAspect="1"/>
          </p:cNvPicPr>
          <p:nvPr/>
        </p:nvPicPr>
        <p:blipFill>
          <a:blip r:embed="rId3"/>
          <a:stretch>
            <a:fillRect/>
          </a:stretch>
        </p:blipFill>
        <p:spPr>
          <a:xfrm>
            <a:off x="192088" y="6441991"/>
            <a:ext cx="863600" cy="406400"/>
          </a:xfrm>
          <a:prstGeom prst="rect">
            <a:avLst/>
          </a:prstGeom>
        </p:spPr>
      </p:pic>
      <p:pic>
        <p:nvPicPr>
          <p:cNvPr id="9" name="Imagem 8">
            <a:extLst>
              <a:ext uri="{FF2B5EF4-FFF2-40B4-BE49-F238E27FC236}">
                <a16:creationId xmlns:a16="http://schemas.microsoft.com/office/drawing/2014/main" id="{2D871E94-B4B9-4771-9F14-41C98FE82A93}"/>
              </a:ext>
            </a:extLst>
          </p:cNvPr>
          <p:cNvPicPr>
            <a:picLocks noChangeAspect="1"/>
          </p:cNvPicPr>
          <p:nvPr/>
        </p:nvPicPr>
        <p:blipFill rotWithShape="1">
          <a:blip r:embed="rId4"/>
          <a:srcRect l="11971" t="55643" r="51395" b="8955"/>
          <a:stretch/>
        </p:blipFill>
        <p:spPr>
          <a:xfrm>
            <a:off x="1845732" y="1603946"/>
            <a:ext cx="8500536" cy="4618399"/>
          </a:xfrm>
          <a:prstGeom prst="rect">
            <a:avLst/>
          </a:prstGeom>
        </p:spPr>
      </p:pic>
    </p:spTree>
    <p:extLst>
      <p:ext uri="{BB962C8B-B14F-4D97-AF65-F5344CB8AC3E}">
        <p14:creationId xmlns:p14="http://schemas.microsoft.com/office/powerpoint/2010/main" val="4167354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4D5B8A2-A3EF-7BDA-74B0-141E494DAA6A}"/>
              </a:ext>
            </a:extLst>
          </p:cNvPr>
          <p:cNvSpPr>
            <a:spLocks noGrp="1"/>
          </p:cNvSpPr>
          <p:nvPr>
            <p:ph type="title"/>
          </p:nvPr>
        </p:nvSpPr>
        <p:spPr>
          <a:xfrm>
            <a:off x="0" y="0"/>
            <a:ext cx="12192000" cy="1325563"/>
          </a:xfrm>
          <a:solidFill>
            <a:srgbClr val="C00000"/>
          </a:solidFill>
        </p:spPr>
        <p:txBody>
          <a:bodyPr>
            <a:noAutofit/>
          </a:bodyPr>
          <a:lstStyle/>
          <a:p>
            <a:pPr algn="ctr"/>
            <a:r>
              <a:rPr lang="pt-BR" sz="3600" dirty="0">
                <a:solidFill>
                  <a:schemeClr val="bg1">
                    <a:lumMod val="85000"/>
                  </a:schemeClr>
                </a:solidFill>
              </a:rPr>
              <a:t>Late </a:t>
            </a:r>
            <a:r>
              <a:rPr lang="pt-BR" sz="3600" dirty="0" err="1">
                <a:solidFill>
                  <a:schemeClr val="bg1">
                    <a:lumMod val="85000"/>
                  </a:schemeClr>
                </a:solidFill>
              </a:rPr>
              <a:t>cycling</a:t>
            </a:r>
            <a:endParaRPr lang="pt-BR" sz="3600" dirty="0">
              <a:solidFill>
                <a:schemeClr val="bg1">
                  <a:lumMod val="85000"/>
                </a:schemeClr>
              </a:solidFill>
            </a:endParaRPr>
          </a:p>
        </p:txBody>
      </p:sp>
      <p:sp>
        <p:nvSpPr>
          <p:cNvPr id="8" name="Espaço Reservado para Rodapé 3">
            <a:extLst>
              <a:ext uri="{FF2B5EF4-FFF2-40B4-BE49-F238E27FC236}">
                <a16:creationId xmlns:a16="http://schemas.microsoft.com/office/drawing/2014/main" id="{C9E46FA0-D323-5717-0D52-07E559EFDB7A}"/>
              </a:ext>
            </a:extLst>
          </p:cNvPr>
          <p:cNvSpPr>
            <a:spLocks noGrp="1"/>
          </p:cNvSpPr>
          <p:nvPr>
            <p:ph type="ftr" sz="quarter" idx="11"/>
          </p:nvPr>
        </p:nvSpPr>
        <p:spPr>
          <a:xfrm>
            <a:off x="4038600" y="6500728"/>
            <a:ext cx="4114800" cy="365125"/>
          </a:xfrm>
        </p:spPr>
        <p:txBody>
          <a:bodyPr/>
          <a:lstStyle/>
          <a:p>
            <a:r>
              <a:rPr lang="pt-BR"/>
              <a:t>www.xlung.net</a:t>
            </a:r>
          </a:p>
        </p:txBody>
      </p:sp>
      <p:pic>
        <p:nvPicPr>
          <p:cNvPr id="9" name="Imagem 8">
            <a:extLst>
              <a:ext uri="{FF2B5EF4-FFF2-40B4-BE49-F238E27FC236}">
                <a16:creationId xmlns:a16="http://schemas.microsoft.com/office/drawing/2014/main" id="{07E067F6-9E58-4E7B-21B9-1330358B0CF5}"/>
              </a:ext>
            </a:extLst>
          </p:cNvPr>
          <p:cNvPicPr>
            <a:picLocks noChangeAspect="1"/>
          </p:cNvPicPr>
          <p:nvPr/>
        </p:nvPicPr>
        <p:blipFill>
          <a:blip r:embed="rId3"/>
          <a:stretch>
            <a:fillRect/>
          </a:stretch>
        </p:blipFill>
        <p:spPr>
          <a:xfrm>
            <a:off x="192088" y="6441991"/>
            <a:ext cx="863600" cy="406400"/>
          </a:xfrm>
          <a:prstGeom prst="rect">
            <a:avLst/>
          </a:prstGeom>
        </p:spPr>
      </p:pic>
      <p:pic>
        <p:nvPicPr>
          <p:cNvPr id="3" name="Imagem 2">
            <a:extLst>
              <a:ext uri="{FF2B5EF4-FFF2-40B4-BE49-F238E27FC236}">
                <a16:creationId xmlns:a16="http://schemas.microsoft.com/office/drawing/2014/main" id="{81EC8BF1-E9E7-4DDF-ADDF-4A8077ED18ED}"/>
              </a:ext>
            </a:extLst>
          </p:cNvPr>
          <p:cNvPicPr>
            <a:picLocks noChangeAspect="1"/>
          </p:cNvPicPr>
          <p:nvPr/>
        </p:nvPicPr>
        <p:blipFill rotWithShape="1">
          <a:blip r:embed="rId4"/>
          <a:srcRect l="11683" t="55900" r="51250" b="8955"/>
          <a:stretch/>
        </p:blipFill>
        <p:spPr>
          <a:xfrm>
            <a:off x="1714134" y="1644898"/>
            <a:ext cx="8510068" cy="4536495"/>
          </a:xfrm>
          <a:prstGeom prst="rect">
            <a:avLst/>
          </a:prstGeom>
        </p:spPr>
      </p:pic>
    </p:spTree>
    <p:extLst>
      <p:ext uri="{BB962C8B-B14F-4D97-AF65-F5344CB8AC3E}">
        <p14:creationId xmlns:p14="http://schemas.microsoft.com/office/powerpoint/2010/main" val="72351411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26096</TotalTime>
  <Words>1607</Words>
  <Application>Microsoft Macintosh PowerPoint</Application>
  <PresentationFormat>Widescreen</PresentationFormat>
  <Paragraphs>242</Paragraphs>
  <Slides>17</Slides>
  <Notes>17</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17</vt:i4>
      </vt:variant>
    </vt:vector>
  </HeadingPairs>
  <TitlesOfParts>
    <vt:vector size="23" baseType="lpstr">
      <vt:lpstr>Arial</vt:lpstr>
      <vt:lpstr>Calibri</vt:lpstr>
      <vt:lpstr>Calibri Light</vt:lpstr>
      <vt:lpstr>colaboratelight</vt:lpstr>
      <vt:lpstr>Times New Roman</vt:lpstr>
      <vt:lpstr>Tema do Office</vt:lpstr>
      <vt:lpstr>Apresentação do PowerPoint</vt:lpstr>
      <vt:lpstr>Apresentação do PowerPoint</vt:lpstr>
      <vt:lpstr>Ineffective effort</vt:lpstr>
      <vt:lpstr>Autotriggering</vt:lpstr>
      <vt:lpstr>Autotriggering due to air leaks</vt:lpstr>
      <vt:lpstr>Double triggering</vt:lpstr>
      <vt:lpstr>Reverse triggering</vt:lpstr>
      <vt:lpstr>Premature cycling</vt:lpstr>
      <vt:lpstr>Late cycling</vt:lpstr>
      <vt:lpstr>Late cycling with pressure overshoot</vt:lpstr>
      <vt:lpstr>Insufficient flow</vt:lpstr>
      <vt:lpstr>Excessive flow</vt:lpstr>
      <vt:lpstr>Apresentação do PowerPoint</vt:lpstr>
      <vt:lpstr>Apresentação do PowerPoint</vt:lpstr>
      <vt:lpstr>Trigger asynchronies</vt:lpstr>
      <vt:lpstr> Cycling asynchrony                Flow asynchrony</vt:lpstr>
      <vt:lpstr>Recommendations for evaluating patient x ventilator asynchronies through ventilator curves analysis at the bedside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renatavasconcelos23@gmail.com</dc:creator>
  <cp:lastModifiedBy>Marcelo Holanda</cp:lastModifiedBy>
  <cp:revision>301</cp:revision>
  <dcterms:created xsi:type="dcterms:W3CDTF">2022-08-11T16:13:42Z</dcterms:created>
  <dcterms:modified xsi:type="dcterms:W3CDTF">2022-11-02T21:56:00Z</dcterms:modified>
</cp:coreProperties>
</file>