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62" r:id="rId5"/>
    <p:sldId id="265" r:id="rId6"/>
    <p:sldId id="266" r:id="rId7"/>
    <p:sldId id="26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92"/>
    <p:restoredTop sz="82324"/>
  </p:normalViewPr>
  <p:slideViewPr>
    <p:cSldViewPr snapToGrid="0" snapToObjects="1">
      <p:cViewPr>
        <p:scale>
          <a:sx n="100" d="100"/>
          <a:sy n="100" d="100"/>
        </p:scale>
        <p:origin x="5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E02F7-DD65-3C49-97FB-46DE1A7B1DB5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D7FFA-D043-8C4F-A70C-8540FDBB648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6013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Ciclo Respiratório Espontâneo. Variações na intensidade do esforço muscular  modificam diretamente o fluxo e o volume corrente a partir do efeito sobre a diferença entre a Pressão alveolar (</a:t>
            </a:r>
            <a:r>
              <a:rPr lang="pt-BR" sz="1200" dirty="0" err="1"/>
              <a:t>Palv</a:t>
            </a:r>
            <a:r>
              <a:rPr lang="pt-BR" sz="1200" dirty="0"/>
              <a:t>) e a Pressão na via aérea (Pva)</a:t>
            </a:r>
          </a:p>
          <a:p>
            <a:r>
              <a:rPr lang="pt-BR" sz="1200" dirty="0"/>
              <a:t>A- Normal B-Intenso e C-Fraco. </a:t>
            </a:r>
            <a:r>
              <a:rPr lang="pt-BR" sz="1200" dirty="0" err="1"/>
              <a:t>I-Inspiração</a:t>
            </a:r>
            <a:r>
              <a:rPr lang="pt-BR" sz="1200" dirty="0"/>
              <a:t> e </a:t>
            </a:r>
            <a:r>
              <a:rPr lang="pt-BR" sz="1200" dirty="0" err="1"/>
              <a:t>E-Expiração</a:t>
            </a:r>
            <a:endParaRPr lang="pt-BR" sz="1200" dirty="0"/>
          </a:p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268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Modo Ventilação Controlada a Volume (VCV). Ciclos respiratórios controlados: volume corrente, tempo inspiratório e fluxo (tipo quadrado ou constante nesse caso) são fixos. O tempo expiratório máximo também é constante e determinado pelo tempo inspiratório e pela frequência respiratória programada (15rpm). As 4 fases do ciclo respiratório são apresentados na curva de pressão: 1: o disparo (trigger) é determinado pelo ventilador mecânico a um intervalo de tempo de 4 segundos, 2: a fase de insuflação pulmonar; 3: o fim da inspiração e início da expiração, a ciclagem e 4: a exalação e o tempo até o início do próximo ciclo respiratório.</a:t>
            </a:r>
          </a:p>
          <a:p>
            <a:r>
              <a:rPr lang="pt-BR" sz="1200" dirty="0" err="1"/>
              <a:t>I-Inspiração</a:t>
            </a:r>
            <a:r>
              <a:rPr lang="pt-BR" sz="1200" dirty="0"/>
              <a:t> e </a:t>
            </a:r>
            <a:r>
              <a:rPr lang="pt-BR" sz="1200" dirty="0" err="1"/>
              <a:t>E-Expiração</a:t>
            </a:r>
            <a:r>
              <a:rPr lang="pt-BR" sz="1200" dirty="0"/>
              <a:t>. </a:t>
            </a:r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Três ciclos respiratórios mecânicos CONTROLADOS e CICLADOS A VOLUME, são apresentados. Nesta situação, o esforço muscular respiratório é zero. O VC foi ajustado em 500ml (0,5l). Além do VC, a intensidade e o padrão da onda de fluxo é determinado pelo operador do ventilador. Desta forma, o tempo inspiratório é pré-definido, resultado da razão do VC/fluxo. O fluxo foi ajustado em 30l/min (0,5l/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Assim o tempo inspiratório será de 1s (0,5l/0,5l/</a:t>
            </a:r>
            <a:r>
              <a:rPr lang="pt-BR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</a:t>
            </a:r>
            <a:r>
              <a:rPr lang="pt-B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O tempo expiratório dependerá da frequência respiratória programada. Nesse caso ela está programada em 15 rpm. Logo o tempo total do ciclo respiratório será de 60s/15rpm=4s. O tempo expiratório será de 4s menos o tempo inspiratório de 1s, 4-1=3s. Assim a relação inspiração / expiração é determinada como 1:3 nesse exemplo, ou seja o tempo expiratório é 3 vezes o tempo inspiratório. A formula para relação I:E é 1:T. exp./ T. inspiratório. Como no ciclo espontâneo, o ar é expirado passivamente pelo aumento da pressão elástica pulmonar (pressão alveolar), bastando para isso que o ventilador interrompa a entrada de ar e abra a válvula exalatória, ou seja ocorra a ciclagem da inspiração para a expiração. O critério para essa ciclagem é o alcance do VC programado. A expiração se processa até que a pressão alveolar retorne a um valor pré-determinado, neste caso, acima de zero, a PEEP.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8324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Modo Ventilação Controlada a Volume (VCV). Ciclos respiratórios controlados e assistidos: volume corrente, tempo inspiratório e fluxo (tipo quadrado ou constante nesse caso) são fixos. O tempo expiratório máximo também é constante e determinado pelo tempo inspiratório e pela frequência respiratória programada (15rpm). A sensibilidade é a pressão e os três últimos ciclos são do tipo assistidos, isto é, disparados pelo paciente. As 4 fases do ciclo respiratório são apresentados na curva de pressão de um deles: 1: o disparo (trigger) determinado pelo esforço do paciente ao reduzir a pressão na via aérea e atingir o limiar de sensibilidade ajustada no ventilador, 2: a fase de insuflação pulmonar com depressão da pressão da via aérea causada pelo efeito da pressão muscular; 3: o fim da inspiração e início da expiração, a ciclagem e 4: a exalação e o tempo até o início do próximo ciclo respiratório Notar a variação do tempo expiratório de acordo com a frequência do paciente.  </a:t>
            </a:r>
            <a:r>
              <a:rPr lang="pt-BR" sz="1200" dirty="0" err="1"/>
              <a:t>I-Inspiração</a:t>
            </a:r>
            <a:r>
              <a:rPr lang="pt-BR" sz="1200" dirty="0"/>
              <a:t>, </a:t>
            </a:r>
            <a:r>
              <a:rPr lang="pt-BR" sz="1200" dirty="0" err="1"/>
              <a:t>E-Expiração</a:t>
            </a:r>
            <a:r>
              <a:rPr lang="pt-BR" sz="1200" dirty="0"/>
              <a:t>, </a:t>
            </a:r>
            <a:r>
              <a:rPr lang="pt-BR" sz="1200" dirty="0" err="1"/>
              <a:t>C-Controlado</a:t>
            </a:r>
            <a:r>
              <a:rPr lang="pt-BR" sz="1200" dirty="0"/>
              <a:t>, A-Assistido</a:t>
            </a:r>
          </a:p>
          <a:p>
            <a:endParaRPr lang="pt-B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3059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dirty="0"/>
              <a:t>Ventilação Pressão Controlada (PCV). Ciclos respiratórios controlados: a pressão aplicada acima da PEEP (ΔP), tempo inspiratório são fixos. O tempo expiratório máximo também é constante e determinado pelo tempo inspiratório e pela frequência respiratória programada (15rpm). O disparo (trigger) é determinado pelo ventilador mecânico, a um intervalo de tempo de 4 segundos. As 4 fases do ciclo respiratório são apresentados na curva de pressão de um deles: 1: o disparo (trigger) determinado pelo ventilador 2: a fase de insuflação pulmonar com pressurização da via aérea e sua manutenção constante durante o tempo inspiratório gerando uma oferta de fluxo inicialmente alto com desaceleração exponencial à medida que a pressão alveolar aumenta e se aproxima da pressão na via aérea; 3: o fim da inspiração e início da expiração, a ciclagem e 4: a exalação e o tempo até o início do próximo ciclo respiratório.</a:t>
            </a:r>
          </a:p>
          <a:p>
            <a:r>
              <a:rPr lang="pt-BR" sz="1200" dirty="0" err="1"/>
              <a:t>I-Inspiração</a:t>
            </a:r>
            <a:r>
              <a:rPr lang="pt-BR" sz="1200" dirty="0"/>
              <a:t> e </a:t>
            </a:r>
            <a:r>
              <a:rPr lang="pt-BR" sz="1200" dirty="0" err="1"/>
              <a:t>E-Expiração</a:t>
            </a:r>
            <a:r>
              <a:rPr lang="pt-BR" sz="1200" dirty="0"/>
              <a:t>.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6548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/>
              <a:t>Ventilação Pressão Controlada (PCV), ciclos respiratórios controlados e assistidos: a pressão aplicada acima da PEEP (ΔP), tempo inspiratório são fixos. A sensibilidade é a pressão e os três últimos ciclos são do tipo assistidos, isto é, disparados pelo paciente. As 4 fases do ciclo respiratório são apresentados na curva de pressão de um deles: 1: o disparo (trigger) determinado pelo esforço do paciente ao reduzir a pressão na via aérea e atingir o limiar de sensibilidade ajustada no ventilador, 2: a fase de insuflação pulmonar com a pressurização da via aérea e oferta de fluxo em sincronia com o esforço muscular inspiratório para manutenção da pressão constante independente do grau de variação da Pmus; 3: o fim da inspiração e início da expiração, a ciclagem e 4: a exalação e o tempo até o início do próximo ciclo respiratório. Notar a variação do tempo expiratório de acordo com a frequência do paciente.  </a:t>
            </a:r>
            <a:r>
              <a:rPr lang="pt-BR" sz="1200" dirty="0" err="1"/>
              <a:t>I-Inspiração</a:t>
            </a:r>
            <a:r>
              <a:rPr lang="pt-BR" sz="1200" dirty="0"/>
              <a:t>, </a:t>
            </a:r>
            <a:r>
              <a:rPr lang="pt-BR" sz="1200" dirty="0" err="1"/>
              <a:t>E-Expiração</a:t>
            </a:r>
            <a:r>
              <a:rPr lang="pt-BR" sz="1200" dirty="0"/>
              <a:t>, </a:t>
            </a:r>
            <a:r>
              <a:rPr lang="pt-BR" sz="1200" dirty="0" err="1"/>
              <a:t>C-Controlado</a:t>
            </a:r>
            <a:r>
              <a:rPr lang="pt-BR" sz="1200" dirty="0"/>
              <a:t>, A-Assistido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1607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sz="1200" dirty="0"/>
              <a:t>Ventilação com Pressão de Suporte (PSV), somente ciclos respiratórios assistidos: a pressão aplicada acima da PEEP é chamada de Pressão de Suporte (PS). Somente este parâmetro e o critério para ciclagem, um percentual geralmente pré-ajustado em 25% do pico de fluxo inspiratório, são fixos. A sensibilidade nesse exemplo é a pressão  As 4 fases do ciclo respiratório são apresentados na curva de pressão de um deles: 1: o disparo (trigger) determinado pelo esforço do paciente ao reduzir a pressão na via aérea e atingir o limiar de sensibilidade ajustada no ventilador, 2: a fase de insuflação pulmonar com a pressurização da via aérea e oferta de fluxo em sincronia com o esforço muscular inspiratório para manutenção da PS independente do grau de variação da Pmus; 3: o fim da inspiração e início da expiração, a ciclagem, que se processa quando o fluxo inspiratório, ao desacelerar atinge no caso 25% do pico de fluxo inspiratório daquele ciclo em particular e 4: a exalação e o tempo até o início do próximo ciclo respiratório. Notar as variações dos tempos inspiratório, expiratório, fluxo e volume corrente em </a:t>
            </a:r>
            <a:r>
              <a:rPr lang="pt-BR" sz="1200" dirty="0" err="1"/>
              <a:t>resposrta</a:t>
            </a:r>
            <a:r>
              <a:rPr lang="pt-BR" sz="1200" dirty="0"/>
              <a:t>.  </a:t>
            </a:r>
            <a:r>
              <a:rPr lang="pt-BR" sz="1200" dirty="0" err="1"/>
              <a:t>I-Inspiração</a:t>
            </a:r>
            <a:r>
              <a:rPr lang="pt-BR" sz="1200" dirty="0"/>
              <a:t>, </a:t>
            </a:r>
            <a:r>
              <a:rPr lang="pt-BR" sz="1200" dirty="0" err="1"/>
              <a:t>E-Expiração</a:t>
            </a:r>
            <a:endParaRPr lang="pt-BR" sz="1200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90D7FFA-D043-8C4F-A70C-8540FDBB6487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8933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VC: volume corrente; Tinsp: tempo inspiratório; VCV: </a:t>
            </a:r>
            <a:r>
              <a:rPr lang="pt-B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Volume </a:t>
            </a:r>
            <a:r>
              <a:rPr lang="pt-BR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Controlled</a:t>
            </a:r>
            <a:r>
              <a:rPr lang="pt-B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Ventilation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PCV: </a:t>
            </a:r>
            <a:r>
              <a:rPr lang="pt-B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Pressure </a:t>
            </a:r>
            <a:r>
              <a:rPr lang="pt-BR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Controlled</a:t>
            </a:r>
            <a:r>
              <a:rPr lang="pt-BR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i="1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Ventilation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PSV: pressure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support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pt-BR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ventilation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; f: frequência respiratória, disparo a tempo=ventilador.</a:t>
            </a:r>
          </a:p>
          <a:p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Parâmetros comuns para os modos (VCV, PCV, PSV): PEEP (cmH</a:t>
            </a:r>
            <a:r>
              <a:rPr lang="pt-BR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O), sensibilidade: fluxo (L\min) ou pressão (cmH</a:t>
            </a:r>
            <a:r>
              <a:rPr lang="pt-BR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O), FiO</a:t>
            </a:r>
            <a:r>
              <a:rPr lang="pt-BR" sz="1200" kern="1200" baseline="-25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pt-BR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(%).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69203-3EB7-A94D-BFDB-A51F1C2F08C5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57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063F1-2757-861B-B218-4658146760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E55FEF-CB4A-55E2-8AFA-F063673F4E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C2D0F-DCCC-1F78-5713-E284B5987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8F00617-8007-B15E-62E6-21E6D91A7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4DB598-F82F-696E-A5F6-3F4503EA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34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A855C4-AB13-F5AB-6DAA-CA35BBB69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852A43-CA4E-220E-2594-C6DA1F25B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EC1344B-E52E-7482-F7F0-FF43B8B2C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01F8FB-4AD6-D529-C97E-B0D47BA58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AF9A8B-CF6D-D5B2-A1D7-A97593D78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8550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F56A3DD-9582-17F7-EC90-B9F68278D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168B553-D4D1-05D0-7A81-4EAB901D3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614A0F1-845B-76CD-44B7-71889714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FBF28A7-A6F8-1E2D-6965-EC2153F8A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61DC74-23A6-B1CA-EA1C-051AD20BF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6986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A9051-5FC3-672C-3618-715D443C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343BFFC-3F9D-DAE6-60DC-80476F2AB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C52DAB1-955E-995A-54FE-075579A51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5462B9C-836E-1F66-95AA-EDCA899FF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BB5D984-EA89-E902-C0B7-7DAB7F64F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6828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8F9C3E-0C0B-003D-5235-23873B210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84FA26-5745-B9E0-7E8D-CA1A3C9EB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5C1ADA-3462-0D41-BAD9-7F91A1940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C23466-4932-DF1C-A585-A53CC4A92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717618-7D67-ED16-C097-6CE2CB5A1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0030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1DE907-61F3-CA6A-04AC-E40DC32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D5B81B-8393-8CD0-9800-F183292D9F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B34356D-5F8F-54ED-50F3-B4FC1E9D6C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F706BC-3395-E8AC-237F-8027AE403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DF34FA4-657F-434A-CB5E-F3E721020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C0452D6-D3FF-CFF9-B6EC-ACC232F18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215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36502C-F143-47FE-6B12-A77D9E70A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B5A606E-CE34-862D-453A-F9F8513E9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0904627-3CC2-8166-C1EC-849299F4E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9FF29C0-13D4-F487-F203-6021DD2BF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E4D7C25B-CC2B-1EDD-D2BC-3A113D3C5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21BD97A-45BA-3110-5A3E-17E70351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FE4E31E-F90E-BFB7-ABD1-9AE55000E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55C0976B-1EB9-35FA-C76D-A53A5F140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9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11C1F0-6B29-6105-2C96-E8A9D5EA2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EB7AA23-D8D8-E7B2-54CE-A893268B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1C4CDAC0-74AF-561A-15ED-5C8E2F8BA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EE470F4-AE5C-0984-7F2E-7C71B479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56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6F6A682-B322-C5C0-B7E0-E78A4D3E9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068E466-5B29-1A03-76F6-A240E7D9A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97F2FA56-ABB4-8B1B-8769-D891BFFE5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070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FBB617-106E-3954-F94A-A744B477B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75F755-A308-CABC-C868-2C32F39BDA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0E32E7A-5FE0-B4CB-D8AD-B2C751ECC4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DE30D51-883D-B0B2-F694-1873E5FCF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75A226-38C2-A297-3833-4FB2F5A95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BC4EA3E-EA92-762E-F53C-3AAA5B51E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93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B87B84-1A76-2FDB-CF47-53D1A873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71FD263-3AA7-6AA4-C8F3-2CED968829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F27279A-383E-36A3-3F08-BADB3536BF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118DCD8-A3BB-2EDC-E928-6A37A7C0B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5D26F93-8083-6900-8DBA-F3470664B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31B963E-2208-A4D5-5F09-E67AAF5A1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25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BD40061-E751-0A6C-F5DF-EEE101FB5D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D8DC07-46CD-0E2A-47E8-D7A65AE19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08F4BBC-7906-DD56-1C93-0FC933239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944B9-B8A4-DA4B-9FAB-7EF44BE79B94}" type="datetimeFigureOut">
              <a:rPr lang="pt-BR" smtClean="0"/>
              <a:t>26/12/2022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D938309-0197-F808-F33B-C5DA60DEA7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C507E6-623A-3EE8-E04D-CE5E28550B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40B15-47D2-614A-AD4D-79D5313AFD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494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Gráfico, Gráfico de linhas&#10;&#10;Descrição gerada automaticamente">
            <a:extLst>
              <a:ext uri="{FF2B5EF4-FFF2-40B4-BE49-F238E27FC236}">
                <a16:creationId xmlns:a16="http://schemas.microsoft.com/office/drawing/2014/main" id="{DB236918-0D24-BFE1-F9EB-F31BEF8C2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8269" y="1317291"/>
            <a:ext cx="7762875" cy="5039059"/>
          </a:xfrm>
          <a:prstGeom prst="rect">
            <a:avLst/>
          </a:prstGeom>
          <a:ln>
            <a:noFill/>
          </a:ln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32F67BEA-7E89-323A-9A6C-F3E7CD56F2CA}"/>
              </a:ext>
            </a:extLst>
          </p:cNvPr>
          <p:cNvSpPr txBox="1"/>
          <p:nvPr/>
        </p:nvSpPr>
        <p:spPr>
          <a:xfrm>
            <a:off x="3220357" y="1425365"/>
            <a:ext cx="31771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/>
              <a:t>A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0682514-4366-0F11-B2B7-D7113FEF987E}"/>
              </a:ext>
            </a:extLst>
          </p:cNvPr>
          <p:cNvSpPr txBox="1"/>
          <p:nvPr/>
        </p:nvSpPr>
        <p:spPr>
          <a:xfrm>
            <a:off x="5136242" y="1425365"/>
            <a:ext cx="30970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/>
              <a:t>B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9CC2F7AC-75B4-8CFE-F1F8-8649C8E3CC63}"/>
              </a:ext>
            </a:extLst>
          </p:cNvPr>
          <p:cNvSpPr txBox="1"/>
          <p:nvPr/>
        </p:nvSpPr>
        <p:spPr>
          <a:xfrm>
            <a:off x="7198843" y="1425365"/>
            <a:ext cx="308098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/>
              <a:t>C</a:t>
            </a:r>
          </a:p>
        </p:txBody>
      </p:sp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58439" y="5961604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/>
              <a:t>www.xlung.net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C19B487E-3B48-AF5E-2874-7316CD9C14A7}"/>
              </a:ext>
            </a:extLst>
          </p:cNvPr>
          <p:cNvSpPr txBox="1"/>
          <p:nvPr/>
        </p:nvSpPr>
        <p:spPr>
          <a:xfrm>
            <a:off x="5064472" y="3297708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/>
              <a:t>I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5C2CF04-858B-A0DF-7F2B-20A3DDEACD3F}"/>
              </a:ext>
            </a:extLst>
          </p:cNvPr>
          <p:cNvSpPr txBox="1"/>
          <p:nvPr/>
        </p:nvSpPr>
        <p:spPr>
          <a:xfrm>
            <a:off x="5346527" y="3565069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/>
              <a:t>E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8BA9D95-4BBA-CA62-954C-994206BE4613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Ciclo respiratório espontâneo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81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Gráfico, Gráfico de linhas&#10;&#10;Descrição gerada automaticamente">
            <a:extLst>
              <a:ext uri="{FF2B5EF4-FFF2-40B4-BE49-F238E27FC236}">
                <a16:creationId xmlns:a16="http://schemas.microsoft.com/office/drawing/2014/main" id="{457D46B3-1C93-8089-F8AA-E0A767711D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4777" y="1425077"/>
            <a:ext cx="7980807" cy="5050734"/>
          </a:xfrm>
          <a:prstGeom prst="rect">
            <a:avLst/>
          </a:prstGeom>
          <a:ln>
            <a:noFill/>
          </a:ln>
        </p:spPr>
      </p:pic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367683" y="6044735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43405" y="6439480"/>
            <a:ext cx="4114800" cy="365125"/>
          </a:xfrm>
        </p:spPr>
        <p:txBody>
          <a:bodyPr/>
          <a:lstStyle/>
          <a:p>
            <a:r>
              <a:rPr lang="pt-BR" dirty="0"/>
              <a:t>.www.xlung.net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69BA2E93-C4FA-A08B-5D50-288FEA752E50}"/>
              </a:ext>
            </a:extLst>
          </p:cNvPr>
          <p:cNvCxnSpPr>
            <a:cxnSpLocks/>
          </p:cNvCxnSpPr>
          <p:nvPr/>
        </p:nvCxnSpPr>
        <p:spPr>
          <a:xfrm>
            <a:off x="5435102" y="3260570"/>
            <a:ext cx="52428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ECAB765-7440-EADD-1276-ADCD1CA2F25C}"/>
              </a:ext>
            </a:extLst>
          </p:cNvPr>
          <p:cNvCxnSpPr>
            <a:cxnSpLocks/>
          </p:cNvCxnSpPr>
          <p:nvPr/>
        </p:nvCxnSpPr>
        <p:spPr>
          <a:xfrm>
            <a:off x="5959389" y="3266638"/>
            <a:ext cx="163884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704FE7-A77C-A71B-8F9F-B5F04F1B66A2}"/>
              </a:ext>
            </a:extLst>
          </p:cNvPr>
          <p:cNvSpPr txBox="1"/>
          <p:nvPr/>
        </p:nvSpPr>
        <p:spPr>
          <a:xfrm>
            <a:off x="2588516" y="1530216"/>
            <a:ext cx="591258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VC:500ml, Fluxo:30l/min, T. insp.: 1.0s f: 15rpm PEEP:5cmH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557ED1F-8B14-70B7-B75D-4CF621C569B6}"/>
              </a:ext>
            </a:extLst>
          </p:cNvPr>
          <p:cNvSpPr txBox="1"/>
          <p:nvPr/>
        </p:nvSpPr>
        <p:spPr>
          <a:xfrm>
            <a:off x="5455860" y="2873193"/>
            <a:ext cx="72941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92A029A-6D0E-2FB4-DD80-F199BFA39795}"/>
              </a:ext>
            </a:extLst>
          </p:cNvPr>
          <p:cNvSpPr txBox="1"/>
          <p:nvPr/>
        </p:nvSpPr>
        <p:spPr>
          <a:xfrm>
            <a:off x="6562783" y="2864648"/>
            <a:ext cx="74325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B63DA48-1220-0267-30AC-8E8B48B3F484}"/>
              </a:ext>
            </a:extLst>
          </p:cNvPr>
          <p:cNvSpPr txBox="1"/>
          <p:nvPr/>
        </p:nvSpPr>
        <p:spPr>
          <a:xfrm>
            <a:off x="5566159" y="3225638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9BEF166-C3AA-B847-0046-00DD02240107}"/>
              </a:ext>
            </a:extLst>
          </p:cNvPr>
          <p:cNvSpPr txBox="1"/>
          <p:nvPr/>
        </p:nvSpPr>
        <p:spPr>
          <a:xfrm>
            <a:off x="6649610" y="3650698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DE888E-21EF-68DD-9601-8D9E88FBC120}"/>
              </a:ext>
            </a:extLst>
          </p:cNvPr>
          <p:cNvSpPr txBox="1"/>
          <p:nvPr/>
        </p:nvSpPr>
        <p:spPr>
          <a:xfrm>
            <a:off x="5261957" y="519590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3A6D9F4-80F3-0849-E045-CB284045B75F}"/>
              </a:ext>
            </a:extLst>
          </p:cNvPr>
          <p:cNvSpPr txBox="1"/>
          <p:nvPr/>
        </p:nvSpPr>
        <p:spPr>
          <a:xfrm>
            <a:off x="5509403" y="500258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D12249D-18E1-639C-2F27-D8CF9C1FF825}"/>
              </a:ext>
            </a:extLst>
          </p:cNvPr>
          <p:cNvSpPr txBox="1"/>
          <p:nvPr/>
        </p:nvSpPr>
        <p:spPr>
          <a:xfrm>
            <a:off x="5816075" y="4841554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8F8401-212E-6BE9-F18C-8BEA3359DEF0}"/>
              </a:ext>
            </a:extLst>
          </p:cNvPr>
          <p:cNvSpPr txBox="1"/>
          <p:nvPr/>
        </p:nvSpPr>
        <p:spPr>
          <a:xfrm>
            <a:off x="6657624" y="529731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FD1FD9C0-D794-E06B-ACD6-82E5B2B67E2E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Modo Ventilação Controlada a Volume – VCV  </a:t>
            </a:r>
          </a:p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Ciclos controlados 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19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Texto preto sobre fundo branco&#10;&#10;Descrição gerada automaticamente">
            <a:extLst>
              <a:ext uri="{FF2B5EF4-FFF2-40B4-BE49-F238E27FC236}">
                <a16:creationId xmlns:a16="http://schemas.microsoft.com/office/drawing/2014/main" id="{400B68AB-83AD-AEA2-E615-9A1EF0AE06F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71"/>
          <a:stretch/>
        </p:blipFill>
        <p:spPr>
          <a:xfrm>
            <a:off x="1851479" y="1577361"/>
            <a:ext cx="8222676" cy="5102810"/>
          </a:xfrm>
          <a:prstGeom prst="rect">
            <a:avLst/>
          </a:prstGeom>
        </p:spPr>
      </p:pic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604023" y="6285425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09926" y="6542088"/>
            <a:ext cx="4114800" cy="365125"/>
          </a:xfrm>
        </p:spPr>
        <p:txBody>
          <a:bodyPr/>
          <a:lstStyle/>
          <a:p>
            <a:r>
              <a:rPr lang="pt-BR" dirty="0"/>
              <a:t>www.xlung.net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69BA2E93-C4FA-A08B-5D50-288FEA752E50}"/>
              </a:ext>
            </a:extLst>
          </p:cNvPr>
          <p:cNvCxnSpPr>
            <a:cxnSpLocks/>
          </p:cNvCxnSpPr>
          <p:nvPr/>
        </p:nvCxnSpPr>
        <p:spPr>
          <a:xfrm>
            <a:off x="4534554" y="3274425"/>
            <a:ext cx="524287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ECAB765-7440-EADD-1276-ADCD1CA2F25C}"/>
              </a:ext>
            </a:extLst>
          </p:cNvPr>
          <p:cNvCxnSpPr>
            <a:cxnSpLocks/>
          </p:cNvCxnSpPr>
          <p:nvPr/>
        </p:nvCxnSpPr>
        <p:spPr>
          <a:xfrm>
            <a:off x="5072696" y="3280493"/>
            <a:ext cx="130039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704FE7-A77C-A71B-8F9F-B5F04F1B66A2}"/>
              </a:ext>
            </a:extLst>
          </p:cNvPr>
          <p:cNvSpPr txBox="1"/>
          <p:nvPr/>
        </p:nvSpPr>
        <p:spPr>
          <a:xfrm>
            <a:off x="2449974" y="1446966"/>
            <a:ext cx="64495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VC:500ml, Fluxo:30l/min, T. insp.: 1s f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prog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15rpm PEEP:5cmH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557ED1F-8B14-70B7-B75D-4CF621C569B6}"/>
              </a:ext>
            </a:extLst>
          </p:cNvPr>
          <p:cNvSpPr txBox="1"/>
          <p:nvPr/>
        </p:nvSpPr>
        <p:spPr>
          <a:xfrm>
            <a:off x="4555312" y="2888203"/>
            <a:ext cx="517384" cy="3693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B63DA48-1220-0267-30AC-8E8B48B3F484}"/>
              </a:ext>
            </a:extLst>
          </p:cNvPr>
          <p:cNvSpPr txBox="1"/>
          <p:nvPr/>
        </p:nvSpPr>
        <p:spPr>
          <a:xfrm>
            <a:off x="4665611" y="3308768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9BEF166-C3AA-B847-0046-00DD02240107}"/>
              </a:ext>
            </a:extLst>
          </p:cNvPr>
          <p:cNvSpPr txBox="1"/>
          <p:nvPr/>
        </p:nvSpPr>
        <p:spPr>
          <a:xfrm>
            <a:off x="5665941" y="3655256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EDE888E-21EF-68DD-9601-8D9E88FBC120}"/>
              </a:ext>
            </a:extLst>
          </p:cNvPr>
          <p:cNvSpPr txBox="1"/>
          <p:nvPr/>
        </p:nvSpPr>
        <p:spPr>
          <a:xfrm>
            <a:off x="4332932" y="512214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3A6D9F4-80F3-0849-E045-CB284045B75F}"/>
              </a:ext>
            </a:extLst>
          </p:cNvPr>
          <p:cNvSpPr txBox="1"/>
          <p:nvPr/>
        </p:nvSpPr>
        <p:spPr>
          <a:xfrm>
            <a:off x="4565570" y="486434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D12249D-18E1-639C-2F27-D8CF9C1FF825}"/>
              </a:ext>
            </a:extLst>
          </p:cNvPr>
          <p:cNvSpPr txBox="1"/>
          <p:nvPr/>
        </p:nvSpPr>
        <p:spPr>
          <a:xfrm>
            <a:off x="4898216" y="4625732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398F8401-212E-6BE9-F18C-8BEA3359DEF0}"/>
              </a:ext>
            </a:extLst>
          </p:cNvPr>
          <p:cNvSpPr txBox="1"/>
          <p:nvPr/>
        </p:nvSpPr>
        <p:spPr>
          <a:xfrm>
            <a:off x="5578464" y="512415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FD1FD9C0-D794-E06B-ACD6-82E5B2B67E2E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Modo Ventilação Controlada a Volume – VCV  </a:t>
            </a:r>
          </a:p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Ciclos assistidos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26" name="Conector de Seta Reta 25">
            <a:extLst>
              <a:ext uri="{FF2B5EF4-FFF2-40B4-BE49-F238E27FC236}">
                <a16:creationId xmlns:a16="http://schemas.microsoft.com/office/drawing/2014/main" id="{9C4E8CEB-D925-412B-266E-E3F6A10D9F37}"/>
              </a:ext>
            </a:extLst>
          </p:cNvPr>
          <p:cNvCxnSpPr>
            <a:cxnSpLocks/>
          </p:cNvCxnSpPr>
          <p:nvPr/>
        </p:nvCxnSpPr>
        <p:spPr>
          <a:xfrm>
            <a:off x="6846079" y="3274425"/>
            <a:ext cx="884763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CE21CF07-9478-4EC4-FF8F-982870CA956C}"/>
              </a:ext>
            </a:extLst>
          </p:cNvPr>
          <p:cNvSpPr txBox="1"/>
          <p:nvPr/>
        </p:nvSpPr>
        <p:spPr>
          <a:xfrm>
            <a:off x="2449974" y="4482316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</a:t>
            </a:r>
          </a:p>
        </p:txBody>
      </p: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76FBB034-4129-EAB3-3861-6DF5E20FE991}"/>
              </a:ext>
            </a:extLst>
          </p:cNvPr>
          <p:cNvSpPr txBox="1"/>
          <p:nvPr/>
        </p:nvSpPr>
        <p:spPr>
          <a:xfrm>
            <a:off x="4323314" y="449735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E7546B57-DC44-5F96-8A00-62490F81F36E}"/>
              </a:ext>
            </a:extLst>
          </p:cNvPr>
          <p:cNvSpPr txBox="1"/>
          <p:nvPr/>
        </p:nvSpPr>
        <p:spPr>
          <a:xfrm>
            <a:off x="6069234" y="4497359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D43B162-CD70-FD81-55E6-104D225EA81B}"/>
              </a:ext>
            </a:extLst>
          </p:cNvPr>
          <p:cNvSpPr txBox="1"/>
          <p:nvPr/>
        </p:nvSpPr>
        <p:spPr>
          <a:xfrm>
            <a:off x="7466066" y="4469538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131981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Gráfico, Gráfico de linhas&#10;&#10;Descrição gerada automaticamente">
            <a:extLst>
              <a:ext uri="{FF2B5EF4-FFF2-40B4-BE49-F238E27FC236}">
                <a16:creationId xmlns:a16="http://schemas.microsoft.com/office/drawing/2014/main" id="{1185706C-59C3-67AA-85C7-B034D79B1E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3806" y="1388165"/>
            <a:ext cx="8306008" cy="5140714"/>
          </a:xfrm>
          <a:prstGeom prst="rect">
            <a:avLst/>
          </a:prstGeom>
          <a:ln>
            <a:noFill/>
          </a:ln>
        </p:spPr>
      </p:pic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12388" y="6098711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4900"/>
            <a:ext cx="4114800" cy="365125"/>
          </a:xfrm>
        </p:spPr>
        <p:txBody>
          <a:bodyPr/>
          <a:lstStyle/>
          <a:p>
            <a:r>
              <a:rPr lang="pt-BR" dirty="0"/>
              <a:t>.www.xlung.net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69BA2E93-C4FA-A08B-5D50-288FEA752E50}"/>
              </a:ext>
            </a:extLst>
          </p:cNvPr>
          <p:cNvCxnSpPr>
            <a:cxnSpLocks/>
          </p:cNvCxnSpPr>
          <p:nvPr/>
        </p:nvCxnSpPr>
        <p:spPr>
          <a:xfrm>
            <a:off x="5230656" y="3088691"/>
            <a:ext cx="557740" cy="6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ECAB765-7440-EADD-1276-ADCD1CA2F25C}"/>
              </a:ext>
            </a:extLst>
          </p:cNvPr>
          <p:cNvCxnSpPr>
            <a:cxnSpLocks/>
          </p:cNvCxnSpPr>
          <p:nvPr/>
        </p:nvCxnSpPr>
        <p:spPr>
          <a:xfrm>
            <a:off x="5788396" y="3094759"/>
            <a:ext cx="1638845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704FE7-A77C-A71B-8F9F-B5F04F1B66A2}"/>
              </a:ext>
            </a:extLst>
          </p:cNvPr>
          <p:cNvSpPr txBox="1"/>
          <p:nvPr/>
        </p:nvSpPr>
        <p:spPr>
          <a:xfrm>
            <a:off x="2214530" y="1418056"/>
            <a:ext cx="58315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Modo PCV, ΔP:15cmH</a:t>
            </a:r>
            <a:r>
              <a:rPr lang="pt-BR" baseline="-2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O, T.insp:1.0s, f: 15rpm PEEP:5cmH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557ED1F-8B14-70B7-B75D-4CF621C569B6}"/>
              </a:ext>
            </a:extLst>
          </p:cNvPr>
          <p:cNvSpPr txBox="1"/>
          <p:nvPr/>
        </p:nvSpPr>
        <p:spPr>
          <a:xfrm>
            <a:off x="5262565" y="2768220"/>
            <a:ext cx="7294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1s</a:t>
            </a: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392A029A-6D0E-2FB4-DD80-F199BFA39795}"/>
              </a:ext>
            </a:extLst>
          </p:cNvPr>
          <p:cNvSpPr txBox="1"/>
          <p:nvPr/>
        </p:nvSpPr>
        <p:spPr>
          <a:xfrm>
            <a:off x="6347186" y="2770826"/>
            <a:ext cx="74325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B63DA48-1220-0267-30AC-8E8B48B3F484}"/>
              </a:ext>
            </a:extLst>
          </p:cNvPr>
          <p:cNvSpPr txBox="1"/>
          <p:nvPr/>
        </p:nvSpPr>
        <p:spPr>
          <a:xfrm>
            <a:off x="5361713" y="3403504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9BEF166-C3AA-B847-0046-00DD02240107}"/>
              </a:ext>
            </a:extLst>
          </p:cNvPr>
          <p:cNvSpPr txBox="1"/>
          <p:nvPr/>
        </p:nvSpPr>
        <p:spPr>
          <a:xfrm>
            <a:off x="6459380" y="3722243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DA8A6D16-6A85-3E70-5CC6-A95BBDDA549D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Modo Ventilação Pressão Controlada – PCV  </a:t>
            </a:r>
          </a:p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Ciclos controlados 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1388DF22-967E-BCEF-D679-BCC1A461C95B}"/>
              </a:ext>
            </a:extLst>
          </p:cNvPr>
          <p:cNvSpPr txBox="1"/>
          <p:nvPr/>
        </p:nvSpPr>
        <p:spPr>
          <a:xfrm>
            <a:off x="5032176" y="539108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16791D1E-B1B6-B8B9-8B3F-F4BAC996992D}"/>
              </a:ext>
            </a:extLst>
          </p:cNvPr>
          <p:cNvSpPr txBox="1"/>
          <p:nvPr/>
        </p:nvSpPr>
        <p:spPr>
          <a:xfrm>
            <a:off x="5286123" y="476488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26138103-D0B4-1CE2-107E-F03C3090B3BB}"/>
              </a:ext>
            </a:extLst>
          </p:cNvPr>
          <p:cNvSpPr txBox="1"/>
          <p:nvPr/>
        </p:nvSpPr>
        <p:spPr>
          <a:xfrm>
            <a:off x="5695831" y="477577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FD719E9-DCF3-0EB0-EDF6-077E2E99D92C}"/>
              </a:ext>
            </a:extLst>
          </p:cNvPr>
          <p:cNvSpPr txBox="1"/>
          <p:nvPr/>
        </p:nvSpPr>
        <p:spPr>
          <a:xfrm>
            <a:off x="6519754" y="5393099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642266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Gráfico, Gráfico de linhas&#10;&#10;Descrição gerada automaticamente">
            <a:extLst>
              <a:ext uri="{FF2B5EF4-FFF2-40B4-BE49-F238E27FC236}">
                <a16:creationId xmlns:a16="http://schemas.microsoft.com/office/drawing/2014/main" id="{2D715472-FD25-F544-FA1F-4AB63EFBF47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689"/>
          <a:stretch/>
        </p:blipFill>
        <p:spPr>
          <a:xfrm>
            <a:off x="1669822" y="1459849"/>
            <a:ext cx="8237147" cy="5173244"/>
          </a:xfrm>
          <a:prstGeom prst="rect">
            <a:avLst/>
          </a:prstGeom>
        </p:spPr>
      </p:pic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12388" y="6098711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94900"/>
            <a:ext cx="4114800" cy="365125"/>
          </a:xfrm>
        </p:spPr>
        <p:txBody>
          <a:bodyPr/>
          <a:lstStyle/>
          <a:p>
            <a:r>
              <a:rPr lang="pt-BR" dirty="0"/>
              <a:t>.www.xlung.net</a:t>
            </a:r>
          </a:p>
        </p:txBody>
      </p:sp>
      <p:cxnSp>
        <p:nvCxnSpPr>
          <p:cNvPr id="13" name="Conector de Seta Reta 12">
            <a:extLst>
              <a:ext uri="{FF2B5EF4-FFF2-40B4-BE49-F238E27FC236}">
                <a16:creationId xmlns:a16="http://schemas.microsoft.com/office/drawing/2014/main" id="{69BA2E93-C4FA-A08B-5D50-288FEA752E50}"/>
              </a:ext>
            </a:extLst>
          </p:cNvPr>
          <p:cNvCxnSpPr>
            <a:cxnSpLocks/>
          </p:cNvCxnSpPr>
          <p:nvPr/>
        </p:nvCxnSpPr>
        <p:spPr>
          <a:xfrm>
            <a:off x="4371982" y="3190610"/>
            <a:ext cx="557740" cy="6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>
            <a:extLst>
              <a:ext uri="{FF2B5EF4-FFF2-40B4-BE49-F238E27FC236}">
                <a16:creationId xmlns:a16="http://schemas.microsoft.com/office/drawing/2014/main" id="{EECAB765-7440-EADD-1276-ADCD1CA2F25C}"/>
              </a:ext>
            </a:extLst>
          </p:cNvPr>
          <p:cNvCxnSpPr>
            <a:cxnSpLocks/>
          </p:cNvCxnSpPr>
          <p:nvPr/>
        </p:nvCxnSpPr>
        <p:spPr>
          <a:xfrm>
            <a:off x="4956272" y="3199269"/>
            <a:ext cx="130482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704FE7-A77C-A71B-8F9F-B5F04F1B66A2}"/>
              </a:ext>
            </a:extLst>
          </p:cNvPr>
          <p:cNvSpPr txBox="1"/>
          <p:nvPr/>
        </p:nvSpPr>
        <p:spPr>
          <a:xfrm>
            <a:off x="2214530" y="1418056"/>
            <a:ext cx="5831533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Modo PCV, ΔP:15cmH</a:t>
            </a:r>
            <a:r>
              <a:rPr lang="pt-BR" baseline="-2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O, T.insp:1.0s, f: 15rpm PEEP:5cmH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</a:p>
        </p:txBody>
      </p:sp>
      <p:sp>
        <p:nvSpPr>
          <p:cNvPr id="21" name="CaixaDeTexto 20">
            <a:extLst>
              <a:ext uri="{FF2B5EF4-FFF2-40B4-BE49-F238E27FC236}">
                <a16:creationId xmlns:a16="http://schemas.microsoft.com/office/drawing/2014/main" id="{2557ED1F-8B14-70B7-B75D-4CF621C569B6}"/>
              </a:ext>
            </a:extLst>
          </p:cNvPr>
          <p:cNvSpPr txBox="1"/>
          <p:nvPr/>
        </p:nvSpPr>
        <p:spPr>
          <a:xfrm>
            <a:off x="4477082" y="2808926"/>
            <a:ext cx="72941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1s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B63DA48-1220-0267-30AC-8E8B48B3F484}"/>
              </a:ext>
            </a:extLst>
          </p:cNvPr>
          <p:cNvSpPr txBox="1"/>
          <p:nvPr/>
        </p:nvSpPr>
        <p:spPr>
          <a:xfrm>
            <a:off x="4408478" y="3543066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9BEF166-C3AA-B847-0046-00DD02240107}"/>
              </a:ext>
            </a:extLst>
          </p:cNvPr>
          <p:cNvSpPr txBox="1"/>
          <p:nvPr/>
        </p:nvSpPr>
        <p:spPr>
          <a:xfrm>
            <a:off x="5491519" y="3906909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DA8A6D16-6A85-3E70-5CC6-A95BBDDA549D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Modo Ventilação Pressão Controlada – PCV  </a:t>
            </a:r>
          </a:p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Ciclos assistidos</a:t>
            </a:r>
            <a:endParaRPr lang="pt-BR" dirty="0">
              <a:solidFill>
                <a:schemeClr val="bg1">
                  <a:lumMod val="85000"/>
                </a:schemeClr>
              </a:solidFill>
            </a:endParaRPr>
          </a:p>
        </p:txBody>
      </p:sp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63750857-90BF-507D-2EC4-31309927EFE7}"/>
              </a:ext>
            </a:extLst>
          </p:cNvPr>
          <p:cNvCxnSpPr>
            <a:cxnSpLocks/>
          </p:cNvCxnSpPr>
          <p:nvPr/>
        </p:nvCxnSpPr>
        <p:spPr>
          <a:xfrm>
            <a:off x="6848572" y="3199269"/>
            <a:ext cx="860328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CEC8C95C-0361-4A0A-2C08-0FF7E67775CC}"/>
              </a:ext>
            </a:extLst>
          </p:cNvPr>
          <p:cNvCxnSpPr>
            <a:cxnSpLocks/>
          </p:cNvCxnSpPr>
          <p:nvPr/>
        </p:nvCxnSpPr>
        <p:spPr>
          <a:xfrm>
            <a:off x="6275966" y="3199608"/>
            <a:ext cx="557740" cy="606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0E7A6C7-52A9-2232-EC6D-9B6D627DCA19}"/>
              </a:ext>
            </a:extLst>
          </p:cNvPr>
          <p:cNvSpPr txBox="1"/>
          <p:nvPr/>
        </p:nvSpPr>
        <p:spPr>
          <a:xfrm>
            <a:off x="4117780" y="5175936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FC9810D-6D67-6EBC-ACE5-6A47343C703B}"/>
              </a:ext>
            </a:extLst>
          </p:cNvPr>
          <p:cNvSpPr txBox="1"/>
          <p:nvPr/>
        </p:nvSpPr>
        <p:spPr>
          <a:xfrm>
            <a:off x="4371727" y="456318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DC3F783-D5F4-1BE3-E059-4445D2846877}"/>
              </a:ext>
            </a:extLst>
          </p:cNvPr>
          <p:cNvSpPr txBox="1"/>
          <p:nvPr/>
        </p:nvSpPr>
        <p:spPr>
          <a:xfrm>
            <a:off x="4767988" y="456062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CCBB229-2E62-987F-6606-234D9F780302}"/>
              </a:ext>
            </a:extLst>
          </p:cNvPr>
          <p:cNvSpPr txBox="1"/>
          <p:nvPr/>
        </p:nvSpPr>
        <p:spPr>
          <a:xfrm>
            <a:off x="5497782" y="5177947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176437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Texto preto sobre fundo branco&#10;&#10;Descrição gerada automaticamente">
            <a:extLst>
              <a:ext uri="{FF2B5EF4-FFF2-40B4-BE49-F238E27FC236}">
                <a16:creationId xmlns:a16="http://schemas.microsoft.com/office/drawing/2014/main" id="{D05CBF86-AFD4-0383-F6C9-CB5912160E5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905" y="1403115"/>
            <a:ext cx="8222343" cy="5038054"/>
          </a:xfrm>
          <a:prstGeom prst="rect">
            <a:avLst/>
          </a:prstGeom>
          <a:ln>
            <a:noFill/>
          </a:ln>
        </p:spPr>
      </p:pic>
      <p:pic>
        <p:nvPicPr>
          <p:cNvPr id="10" name="Picture 1" descr="Captura de Tela 2019-08-07 às 07.56.18.png">
            <a:extLst>
              <a:ext uri="{FF2B5EF4-FFF2-40B4-BE49-F238E27FC236}">
                <a16:creationId xmlns:a16="http://schemas.microsoft.com/office/drawing/2014/main" id="{FC446BAA-D7EB-63F3-0CC7-AD976B35358C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408222" y="6098711"/>
            <a:ext cx="861408" cy="39474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Espaço Reservado para Rodapé 10">
            <a:extLst>
              <a:ext uri="{FF2B5EF4-FFF2-40B4-BE49-F238E27FC236}">
                <a16:creationId xmlns:a16="http://schemas.microsoft.com/office/drawing/2014/main" id="{11DB7E2E-0330-EE04-40D6-72E9A9401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87336" y="6475537"/>
            <a:ext cx="4114800" cy="365125"/>
          </a:xfrm>
        </p:spPr>
        <p:txBody>
          <a:bodyPr/>
          <a:lstStyle/>
          <a:p>
            <a:r>
              <a:rPr lang="pt-BR" dirty="0"/>
              <a:t>.www.xlung.net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48704FE7-A77C-A71B-8F9F-B5F04F1B66A2}"/>
              </a:ext>
            </a:extLst>
          </p:cNvPr>
          <p:cNvSpPr txBox="1"/>
          <p:nvPr/>
        </p:nvSpPr>
        <p:spPr>
          <a:xfrm>
            <a:off x="2457542" y="1321218"/>
            <a:ext cx="3893951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Modo PSV, PS:13cmH</a:t>
            </a:r>
            <a:r>
              <a:rPr lang="pt-BR" baseline="-25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 PEEP:5cmH</a:t>
            </a:r>
            <a:r>
              <a:rPr lang="pt-BR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</a:t>
            </a:r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8B63DA48-1220-0267-30AC-8E8B48B3F484}"/>
              </a:ext>
            </a:extLst>
          </p:cNvPr>
          <p:cNvSpPr txBox="1"/>
          <p:nvPr/>
        </p:nvSpPr>
        <p:spPr>
          <a:xfrm>
            <a:off x="5423998" y="3335464"/>
            <a:ext cx="24237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</a:p>
        </p:txBody>
      </p:sp>
      <p:sp>
        <p:nvSpPr>
          <p:cNvPr id="24" name="CaixaDeTexto 23">
            <a:extLst>
              <a:ext uri="{FF2B5EF4-FFF2-40B4-BE49-F238E27FC236}">
                <a16:creationId xmlns:a16="http://schemas.microsoft.com/office/drawing/2014/main" id="{B9BEF166-C3AA-B847-0046-00DD02240107}"/>
              </a:ext>
            </a:extLst>
          </p:cNvPr>
          <p:cNvSpPr txBox="1"/>
          <p:nvPr/>
        </p:nvSpPr>
        <p:spPr>
          <a:xfrm>
            <a:off x="5747860" y="3612612"/>
            <a:ext cx="29687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</a:t>
            </a:r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DA8A6D16-6A85-3E70-5CC6-A95BBDDA549D}"/>
              </a:ext>
            </a:extLst>
          </p:cNvPr>
          <p:cNvSpPr txBox="1">
            <a:spLocks/>
          </p:cNvSpPr>
          <p:nvPr/>
        </p:nvSpPr>
        <p:spPr>
          <a:xfrm>
            <a:off x="0" y="-1156"/>
            <a:ext cx="12192000" cy="1325563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t-BR" sz="3200" dirty="0">
                <a:solidFill>
                  <a:schemeClr val="bg1">
                    <a:lumMod val="85000"/>
                  </a:schemeClr>
                </a:solidFill>
              </a:rPr>
              <a:t>Modo Ventilação com Pressão de Suporte – PSV  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E0E7A6C7-52A9-2232-EC6D-9B6D627DCA19}"/>
              </a:ext>
            </a:extLst>
          </p:cNvPr>
          <p:cNvSpPr txBox="1"/>
          <p:nvPr/>
        </p:nvSpPr>
        <p:spPr>
          <a:xfrm>
            <a:off x="5172130" y="488500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EFC9810D-6D67-6EBC-ACE5-6A47343C703B}"/>
              </a:ext>
            </a:extLst>
          </p:cNvPr>
          <p:cNvSpPr txBox="1"/>
          <p:nvPr/>
        </p:nvSpPr>
        <p:spPr>
          <a:xfrm>
            <a:off x="5281737" y="4405053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5DC3F783-D5F4-1BE3-E059-4445D2846877}"/>
              </a:ext>
            </a:extLst>
          </p:cNvPr>
          <p:cNvSpPr txBox="1"/>
          <p:nvPr/>
        </p:nvSpPr>
        <p:spPr>
          <a:xfrm>
            <a:off x="5593989" y="4400021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7CCBB229-2E62-987F-6606-234D9F780302}"/>
              </a:ext>
            </a:extLst>
          </p:cNvPr>
          <p:cNvSpPr txBox="1"/>
          <p:nvPr/>
        </p:nvSpPr>
        <p:spPr>
          <a:xfrm>
            <a:off x="6027929" y="4847468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CFCD3A77-93EF-476A-A784-FA068F3148CD}"/>
              </a:ext>
            </a:extLst>
          </p:cNvPr>
          <p:cNvSpPr txBox="1"/>
          <p:nvPr/>
        </p:nvSpPr>
        <p:spPr>
          <a:xfrm>
            <a:off x="5905089" y="3359210"/>
            <a:ext cx="5405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25%</a:t>
            </a:r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3586F0CA-02DB-EF30-AED0-006D4C1F09B2}"/>
              </a:ext>
            </a:extLst>
          </p:cNvPr>
          <p:cNvCxnSpPr>
            <a:cxnSpLocks/>
          </p:cNvCxnSpPr>
          <p:nvPr/>
        </p:nvCxnSpPr>
        <p:spPr>
          <a:xfrm>
            <a:off x="5720966" y="3541934"/>
            <a:ext cx="20222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>
            <a:extLst>
              <a:ext uri="{FF2B5EF4-FFF2-40B4-BE49-F238E27FC236}">
                <a16:creationId xmlns:a16="http://schemas.microsoft.com/office/drawing/2014/main" id="{7E97273F-F95B-E9A9-7CEE-E1BBEBB16E46}"/>
              </a:ext>
            </a:extLst>
          </p:cNvPr>
          <p:cNvCxnSpPr>
            <a:cxnSpLocks/>
          </p:cNvCxnSpPr>
          <p:nvPr/>
        </p:nvCxnSpPr>
        <p:spPr>
          <a:xfrm>
            <a:off x="5873366" y="3694334"/>
            <a:ext cx="20222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9C063BF6-33DA-AF08-6399-A7E7987A4654}"/>
              </a:ext>
            </a:extLst>
          </p:cNvPr>
          <p:cNvCxnSpPr>
            <a:cxnSpLocks/>
          </p:cNvCxnSpPr>
          <p:nvPr/>
        </p:nvCxnSpPr>
        <p:spPr>
          <a:xfrm>
            <a:off x="5460992" y="3147490"/>
            <a:ext cx="20222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ixaDeTexto 33">
            <a:extLst>
              <a:ext uri="{FF2B5EF4-FFF2-40B4-BE49-F238E27FC236}">
                <a16:creationId xmlns:a16="http://schemas.microsoft.com/office/drawing/2014/main" id="{3071DB79-E9D1-F9F9-C09C-51060FD61EB5}"/>
              </a:ext>
            </a:extLst>
          </p:cNvPr>
          <p:cNvSpPr txBox="1"/>
          <p:nvPr/>
        </p:nvSpPr>
        <p:spPr>
          <a:xfrm>
            <a:off x="5652925" y="2986449"/>
            <a:ext cx="6447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41955497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6862001"/>
              </p:ext>
            </p:extLst>
          </p:nvPr>
        </p:nvGraphicFramePr>
        <p:xfrm>
          <a:off x="0" y="0"/>
          <a:ext cx="12192001" cy="6857999"/>
        </p:xfrm>
        <a:graphic>
          <a:graphicData uri="http://schemas.openxmlformats.org/drawingml/2006/table">
            <a:tbl>
              <a:tblPr firstRow="1" firstCol="1" bandRow="1"/>
              <a:tblGrid>
                <a:gridCol w="1764083">
                  <a:extLst>
                    <a:ext uri="{9D8B030D-6E8A-4147-A177-3AD203B41FA5}">
                      <a16:colId xmlns:a16="http://schemas.microsoft.com/office/drawing/2014/main" val="1665187589"/>
                    </a:ext>
                  </a:extLst>
                </a:gridCol>
                <a:gridCol w="3661513">
                  <a:extLst>
                    <a:ext uri="{9D8B030D-6E8A-4147-A177-3AD203B41FA5}">
                      <a16:colId xmlns:a16="http://schemas.microsoft.com/office/drawing/2014/main" val="2762045940"/>
                    </a:ext>
                  </a:extLst>
                </a:gridCol>
                <a:gridCol w="3326234">
                  <a:extLst>
                    <a:ext uri="{9D8B030D-6E8A-4147-A177-3AD203B41FA5}">
                      <a16:colId xmlns:a16="http://schemas.microsoft.com/office/drawing/2014/main" val="99906882"/>
                    </a:ext>
                  </a:extLst>
                </a:gridCol>
                <a:gridCol w="3440171">
                  <a:extLst>
                    <a:ext uri="{9D8B030D-6E8A-4147-A177-3AD203B41FA5}">
                      <a16:colId xmlns:a16="http://schemas.microsoft.com/office/drawing/2014/main" val="1781764225"/>
                    </a:ext>
                  </a:extLst>
                </a:gridCol>
              </a:tblGrid>
              <a:tr h="794233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Modos Ventilatórios Básicos</a:t>
                      </a:r>
                    </a:p>
                  </a:txBody>
                  <a:tcPr marL="51304" marR="51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2800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Modos Ventilatórios Básicos</a:t>
                      </a:r>
                      <a:endParaRPr lang="pt-BR" sz="28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t-BR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62191"/>
                  </a:ext>
                </a:extLst>
              </a:tr>
              <a:tr h="921878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pt-B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Modos</a:t>
                      </a:r>
                      <a:endParaRPr lang="pt-BR" sz="15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Ventilação Controlada a Volume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VCV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Ventilação Pressão Controlada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PCV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Ventilação com Pressão de Suporte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5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PSV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159022"/>
                  </a:ext>
                </a:extLst>
              </a:tr>
              <a:tr h="1489187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Principais ajustes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 corrente, VC </a:t>
                      </a:r>
                    </a:p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Fluxo </a:t>
                      </a:r>
                    </a:p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T.insp.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Pressão acima da PEEP (ΔP)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T.insp.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1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 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1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lvl="1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PS</a:t>
                      </a:r>
                    </a:p>
                    <a:p>
                      <a:pPr marL="457200" lvl="1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 do pico de fluxo para ciclagem</a:t>
                      </a:r>
                    </a:p>
                    <a:p>
                      <a:pPr marL="457200" lvl="1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143946"/>
                  </a:ext>
                </a:extLst>
              </a:tr>
              <a:tr h="381973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Tipos de ciclos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Controlados e/ou assistidos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Controlados e/ou Assistidos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Assistidos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546682"/>
                  </a:ext>
                </a:extLst>
              </a:tr>
              <a:tr h="396036"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Disparo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Tempo e/ou paciente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Tempo e/ou paciente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Paciente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1595820"/>
                  </a:ext>
                </a:extLst>
              </a:tr>
              <a:tr h="384014">
                <a:tc>
                  <a:txBody>
                    <a:bodyPr/>
                    <a:lstStyle/>
                    <a:p>
                      <a:pPr lvl="0" algn="ctr"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Ciclagem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Volume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Tempo 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Fluxo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623479"/>
                  </a:ext>
                </a:extLst>
              </a:tr>
              <a:tr h="1022118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Vantagens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Controle do VC e da pressão alveolar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Monitorização da mecânica respiratória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Maior sincronia de fluxo e VC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Maior sincronia de fluxo, VC e T.insp.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140509"/>
                  </a:ext>
                </a:extLst>
              </a:tr>
              <a:tr h="73428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Desvantagens</a:t>
                      </a:r>
                      <a:endParaRPr lang="pt-BR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Assincronia nos ciclos assistidos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VC não garantido</a:t>
                      </a:r>
                      <a:endParaRPr lang="pt-BR" sz="15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VC e f mínima não garantidos</a:t>
                      </a: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5743876"/>
                  </a:ext>
                </a:extLst>
              </a:tr>
              <a:tr h="734280">
                <a:tc>
                  <a:txBody>
                    <a:bodyPr/>
                    <a:lstStyle/>
                    <a:p>
                      <a:pPr lvl="0"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Autonomia do paciente</a:t>
                      </a: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Mínima</a:t>
                      </a: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Moderada</a:t>
                      </a: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pt-BR" sz="15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Alta</a:t>
                      </a:r>
                    </a:p>
                  </a:txBody>
                  <a:tcPr marL="51304" marR="51304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1331200"/>
                  </a:ext>
                </a:extLst>
              </a:tr>
            </a:tbl>
          </a:graphicData>
        </a:graphic>
      </p:graphicFrame>
      <p:sp>
        <p:nvSpPr>
          <p:cNvPr id="2" name="Espaço Reservado para Rodapé 6">
            <a:extLst>
              <a:ext uri="{FF2B5EF4-FFF2-40B4-BE49-F238E27FC236}">
                <a16:creationId xmlns:a16="http://schemas.microsoft.com/office/drawing/2014/main" id="{06CF64CF-2126-1321-9A30-CE4B7B48985B}"/>
              </a:ext>
            </a:extLst>
          </p:cNvPr>
          <p:cNvSpPr txBox="1">
            <a:spLocks/>
          </p:cNvSpPr>
          <p:nvPr/>
        </p:nvSpPr>
        <p:spPr>
          <a:xfrm>
            <a:off x="10949656" y="6492874"/>
            <a:ext cx="124234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pt-B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www.xlung.net</a:t>
            </a:r>
          </a:p>
        </p:txBody>
      </p:sp>
    </p:spTree>
    <p:extLst>
      <p:ext uri="{BB962C8B-B14F-4D97-AF65-F5344CB8AC3E}">
        <p14:creationId xmlns:p14="http://schemas.microsoft.com/office/powerpoint/2010/main" val="3391482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43165</TotalTime>
  <Words>1644</Words>
  <Application>Microsoft Macintosh PowerPoint</Application>
  <PresentationFormat>Widescreen</PresentationFormat>
  <Paragraphs>137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 Holanda</dc:creator>
  <cp:lastModifiedBy>Marcelo Holanda</cp:lastModifiedBy>
  <cp:revision>15</cp:revision>
  <dcterms:created xsi:type="dcterms:W3CDTF">2022-05-10T13:45:58Z</dcterms:created>
  <dcterms:modified xsi:type="dcterms:W3CDTF">2023-01-02T17:03:24Z</dcterms:modified>
</cp:coreProperties>
</file>