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7" r:id="rId3"/>
    <p:sldId id="4140" r:id="rId4"/>
    <p:sldId id="273" r:id="rId5"/>
    <p:sldId id="4141" r:id="rId6"/>
    <p:sldId id="275" r:id="rId7"/>
    <p:sldId id="276" r:id="rId8"/>
    <p:sldId id="414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DB"/>
    <a:srgbClr val="FFF1F5"/>
    <a:srgbClr val="FF5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9"/>
    <p:restoredTop sz="86929"/>
  </p:normalViewPr>
  <p:slideViewPr>
    <p:cSldViewPr snapToGrid="0" snapToObjects="1">
      <p:cViewPr varScale="1">
        <p:scale>
          <a:sx n="90" d="100"/>
          <a:sy n="90" d="100"/>
        </p:scale>
        <p:origin x="10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02F7-DD65-3C49-97FB-46DE1A7B1DB5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7FFA-D043-8C4F-A70C-8540FDBB6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01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Figura 1.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pt-BR" sz="2800" b="0" i="0" dirty="0">
                <a:solidFill>
                  <a:srgbClr val="172B4D"/>
                </a:solidFill>
                <a:effectLst/>
                <a:latin typeface="-apple-system"/>
              </a:rPr>
              <a:t>Componentes básicos da terapia com CNAF. Sistema de câmara de umidificação </a:t>
            </a:r>
            <a:r>
              <a:rPr lang="pt-BR" sz="2800" b="0" i="0" dirty="0" err="1">
                <a:solidFill>
                  <a:srgbClr val="172B4D"/>
                </a:solidFill>
                <a:effectLst/>
                <a:latin typeface="-apple-system"/>
              </a:rPr>
              <a:t>autoalimentável</a:t>
            </a:r>
            <a:r>
              <a:rPr lang="pt-BR" sz="2800" b="0" i="0" dirty="0">
                <a:solidFill>
                  <a:srgbClr val="172B4D"/>
                </a:solidFill>
                <a:effectLst/>
                <a:latin typeface="-apple-system"/>
              </a:rPr>
              <a:t> MR850 montado com os seguintes componentes: medidor de vazão, misturador de ar comprimido e oxigênio, permitindo ajuste de FIO</a:t>
            </a:r>
            <a:r>
              <a:rPr lang="pt-BR" sz="2800" b="0" i="0" baseline="-25000" dirty="0">
                <a:solidFill>
                  <a:srgbClr val="172B4D"/>
                </a:solidFill>
                <a:effectLst/>
                <a:latin typeface="-apple-system"/>
              </a:rPr>
              <a:t>2</a:t>
            </a:r>
            <a:r>
              <a:rPr lang="pt-BR" sz="2800" b="0" i="0" dirty="0">
                <a:solidFill>
                  <a:srgbClr val="172B4D"/>
                </a:solidFill>
                <a:effectLst/>
                <a:latin typeface="-apple-system"/>
              </a:rPr>
              <a:t> de 0,21 a 1,0; aquecedor/umidificador, circuito e cânula nasal. O gás é aquecido e umidificado por meio de um humidificador ativo e fornecido por um circuito inspiratório de ramo único com fio aquecido interno. O paciente respira o gás medicinal aquecido e umidificado através de uma cânula nasal específica.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Fonte: </a:t>
            </a:r>
            <a:r>
              <a:rPr lang="pt-BR" sz="18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Nishimura</a:t>
            </a:r>
            <a:r>
              <a:rPr lang="pt-BR" sz="18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. J </a:t>
            </a:r>
            <a:r>
              <a:rPr lang="pt-BR" sz="18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Intensive</a:t>
            </a:r>
            <a:r>
              <a:rPr lang="pt-BR" sz="18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Care</a:t>
            </a:r>
            <a:r>
              <a:rPr lang="pt-BR" sz="18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. 2015 Mar 31;3(1):15. (Adaptada)</a:t>
            </a:r>
            <a:endParaRPr lang="pt-BR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21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Quadro 1.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Efeitos fisiológicos, mecanismos e benefícios da cânula nasal de alto fluxo.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Figura 2.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Janela terapêutica da CNAF na insuficiência respiratória aguda hipoxêmica. A janela tem duas dimensões, o grau de hipoxemia e o tempo. Para otimizar resultados com o emprego da CNAF deve-se indicar seu uso nessa condição quando há piora da oxigenação de acordo com a relação PaO</a:t>
            </a:r>
            <a:r>
              <a:rPr lang="pt-BR" sz="1800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/FIO</a:t>
            </a:r>
            <a:r>
              <a:rPr lang="pt-BR" sz="1800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, sendo preferível valores acima de 150 a 200. Ao mesmo tempo, o paciente não deve apresentar sinais de fadiga muscular respiratória que se reflete no aumento da PaCO</a:t>
            </a:r>
            <a:r>
              <a:rPr lang="pt-BR" sz="1800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e redução do pH. 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Fonte: Holanda MA (2022) (Adaptado)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04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Quadro 2.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Outras indicações e evidências para uso da terapia com cânula nasal de alto fluxo.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13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Figura 3.</a:t>
            </a:r>
            <a:r>
              <a:rPr lang="pt-BR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Exemplos de dispositivos disponíveis comercialmente para fornecer terapia com cânula nasal de alto fluxo (CNAF). Painel A: o sistema MR850, montado a partir de componentes comumente disponíveis, incluindo misturador de gás, aquecedor/umidificador, circuito aquecido e cânula. Painel B: o sistema </a:t>
            </a:r>
            <a:r>
              <a:rPr lang="pt-BR" sz="12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Airvo</a:t>
            </a:r>
            <a:r>
              <a:rPr lang="pt-BR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2, uma unidade móvel com cilindros de ar e oxigênio (superior) e console digital indicando a temperatura, fluxo e concentração de oxigênio definidos do gás inspirado. Painel C: o sistema </a:t>
            </a:r>
            <a:r>
              <a:rPr lang="pt-BR" sz="12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Precision</a:t>
            </a:r>
            <a:r>
              <a:rPr lang="pt-BR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Flow</a:t>
            </a:r>
            <a:r>
              <a:rPr lang="pt-BR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, o cartucho de umidificação interno e um recorte mostrando a configuração de fibra oca e um recorte do circuito com um diagrama do sistema de isolamento de água quente.</a:t>
            </a:r>
            <a:r>
              <a:rPr lang="pt-BR" sz="12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Esse sistema possibilita um aquecimento uniforme atingindo temperaturas de 33-39°C, eliminando o circuito de fio aquecido.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Fonte: </a:t>
            </a:r>
            <a:r>
              <a:rPr lang="pt-BR" sz="12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Slain</a:t>
            </a:r>
            <a:r>
              <a:rPr lang="pt-BR" sz="12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 KN.  et al. J </a:t>
            </a:r>
            <a:r>
              <a:rPr lang="pt-BR" sz="12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Pediatr</a:t>
            </a:r>
            <a:r>
              <a:rPr lang="pt-BR" sz="12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 (Rio J). 2017 Nov-Dec;93 </a:t>
            </a:r>
            <a:r>
              <a:rPr lang="pt-BR" sz="12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Suppl</a:t>
            </a:r>
            <a:r>
              <a:rPr lang="pt-BR" sz="12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 1:36-45. (Adaptada) </a:t>
            </a:r>
            <a:endParaRPr lang="pt-BR" sz="120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53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Figura 4.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Tela do </a:t>
            </a:r>
            <a:r>
              <a:rPr lang="pt-BR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Xlung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App para o cálculo do fluxo total e da FIO</a:t>
            </a:r>
            <a:r>
              <a:rPr lang="pt-BR" sz="1800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na terapia com CNAF.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29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Quadro 3.</a:t>
            </a:r>
            <a:r>
              <a:rPr lang="pt-BR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Vantagens e desvantagens dos sistemas para terapia com cânula nasal de alto fluxo.</a:t>
            </a:r>
            <a:r>
              <a:rPr lang="pt-BR" sz="2800" dirty="0">
                <a:effectLst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1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Figura 5. </a:t>
            </a:r>
            <a:r>
              <a:rPr lang="pt-BR" sz="180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Fluxograma para a retirada gradual da terapia com CNAF.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5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63F1-2757-861B-B218-465814676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E55FEF-CB4A-55E2-8AFA-F063673F4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C2D0F-DCCC-1F78-5713-E284B598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F00617-8007-B15E-62E6-21E6D91A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DB598-F82F-696E-A5F6-3F4503EA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34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855C4-AB13-F5AB-6DAA-CA35BBB6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852A43-CA4E-220E-2594-C6DA1F25B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C1344B-E52E-7482-F7F0-FF43B8B2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01F8FB-4AD6-D529-C97E-B0D47BA5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AF9A8B-CF6D-D5B2-A1D7-A97593D7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55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6A3DD-9582-17F7-EC90-B9F68278D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68B553-D4D1-05D0-7A81-4EAB901D3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4A0F1-845B-76CD-44B7-71889714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BF28A7-A6F8-1E2D-6965-EC2153F8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61DC74-23A6-B1CA-EA1C-051AD20B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A9051-5FC3-672C-3618-715D443C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3BFFC-3F9D-DAE6-60DC-80476F2A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52DAB1-955E-995A-54FE-075579A5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62B9C-836E-1F66-95AA-EDCA899F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B5D984-EA89-E902-C0B7-7DAB7F6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F9C3E-0C0B-003D-5235-23873B21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84FA26-5745-B9E0-7E8D-CA1A3C9E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5C1ADA-3462-0D41-BAD9-7F91A194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23466-4932-DF1C-A585-A53CC4A9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17618-7D67-ED16-C097-6CE2CB5A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03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DE907-61F3-CA6A-04AC-E40DC32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5B81B-8393-8CD0-9800-F183292D9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34356D-5F8F-54ED-50F3-B4FC1E9D6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F706BC-3395-E8AC-237F-8027AE40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F34FA4-657F-434A-CB5E-F3E72102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0452D6-D3FF-CFF9-B6EC-ACC232F1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5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502C-F143-47FE-6B12-A77D9E70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5A606E-CE34-862D-453A-F9F8513E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904627-3CC2-8166-C1EC-849299F4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FF29C0-13D4-F487-F203-6021DD2BF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D7C25B-CC2B-1EDD-D2BC-3A113D3C5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1BD97A-45BA-3110-5A3E-17E70351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E4E31E-F90E-BFB7-ABD1-9AE55000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C0976B-1EB9-35FA-C76D-A53A5F14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94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1C1F0-6B29-6105-2C96-E8A9D5EA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B7AA23-D8D8-E7B2-54CE-A893268B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4CDAC0-74AF-561A-15ED-5C8E2F8B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E470F4-AE5C-0984-7F2E-7C71B479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5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F6A682-B322-C5C0-B7E0-E78A4D3E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68E466-5B29-1A03-76F6-A240E7D9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F2FA56-ABB4-8B1B-8769-D891BFFE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BB617-106E-3954-F94A-A744B477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5F755-A308-CABC-C868-2C32F3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E32E7A-5FE0-B4CB-D8AD-B2C751ECC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E30D51-883D-B0B2-F694-1873E5FC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75A226-38C2-A297-3833-4FB2F5A9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C4EA3E-EA92-762E-F53C-3AAA5B51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87B84-1A76-2FDB-CF47-53D1A873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1FD263-3AA7-6AA4-C8F3-2CED96882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27279A-383E-36A3-3F08-BADB3536B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18DCD8-A3BB-2EDC-E928-6A37A7C0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D26F93-8083-6900-8DBA-F3470664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1B963E-2208-A4D5-5F09-E67AAF5A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5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D40061-E751-0A6C-F5DF-EEE101FB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D8DC07-46CD-0E2A-47E8-D7A65AE19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F4BBC-7906-DD56-1C93-0FC933239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44B9-B8A4-DA4B-9FAB-7EF44BE79B94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938309-0197-F808-F33B-C5DA60DEA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C507E6-623A-3EE8-E04D-CE5E285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9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2E3FE1C-706A-4BC3-C738-006B7527F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B96E28-3A98-BC18-5446-851611370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52653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marL="0" marR="0" indent="1797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Componentes básicos da terapia com cânula nasal de alto fluxo - CNAF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8FF8490-7108-EC64-DE3E-2943C3B67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5F64EC-CAC0-4C0F-248A-51FD07410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68988"/>
              </p:ext>
            </p:extLst>
          </p:nvPr>
        </p:nvGraphicFramePr>
        <p:xfrm>
          <a:off x="0" y="303"/>
          <a:ext cx="12192000" cy="6848089"/>
        </p:xfrm>
        <a:graphic>
          <a:graphicData uri="http://schemas.openxmlformats.org/drawingml/2006/table">
            <a:tbl>
              <a:tblPr firstRow="1" bandRow="1"/>
              <a:tblGrid>
                <a:gridCol w="3503028">
                  <a:extLst>
                    <a:ext uri="{9D8B030D-6E8A-4147-A177-3AD203B41FA5}">
                      <a16:colId xmlns:a16="http://schemas.microsoft.com/office/drawing/2014/main" val="2508026900"/>
                    </a:ext>
                  </a:extLst>
                </a:gridCol>
                <a:gridCol w="4406206">
                  <a:extLst>
                    <a:ext uri="{9D8B030D-6E8A-4147-A177-3AD203B41FA5}">
                      <a16:colId xmlns:a16="http://schemas.microsoft.com/office/drawing/2014/main" val="2090511808"/>
                    </a:ext>
                  </a:extLst>
                </a:gridCol>
                <a:gridCol w="4282766">
                  <a:extLst>
                    <a:ext uri="{9D8B030D-6E8A-4147-A177-3AD203B41FA5}">
                      <a16:colId xmlns:a16="http://schemas.microsoft.com/office/drawing/2014/main" val="2198558506"/>
                    </a:ext>
                  </a:extLst>
                </a:gridCol>
              </a:tblGrid>
              <a:tr h="602090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Efeitos fisiológicos, mecanismos e benefícios da cânula nasal de alto fluxo  - CNAF</a:t>
                      </a:r>
                      <a:endParaRPr lang="pt-BR" sz="4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250" marR="93250" marT="46625" marB="46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06255"/>
                  </a:ext>
                </a:extLst>
              </a:tr>
              <a:tr h="4213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Efeitos</a:t>
                      </a:r>
                      <a:endParaRPr lang="pt-BR" sz="2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3250" marR="93250" marT="46625" marB="46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Mecanismos</a:t>
                      </a:r>
                      <a:endParaRPr lang="pt-BR" sz="2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3250" marR="93250" marT="46625" marB="46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Benefícios</a:t>
                      </a:r>
                      <a:endParaRPr lang="pt-BR" sz="2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3250" marR="93250" marT="46625" marB="46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47087"/>
                  </a:ext>
                </a:extLst>
              </a:tr>
              <a:tr h="2226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"Lavagem" do dióxido de carbono (CO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do espaço morto anatômico das vias aéreas superiores.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Oferta de fluxo acima do volume minuto do paciente, que proporciona, para um mesmo volume minuto (frequência respiratória </a:t>
                      </a:r>
                      <a:r>
                        <a:rPr lang="pt-BR" sz="13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volume corrente), uma maior remoção de CO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reduzindo a demanda sobre o comando neural (drive) da respiração.  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Redução de CO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nas vias aéreas favorecendo ao aumento proporcional da pressão inspirada de oxigênio, que eleva a pressão alveolar de 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(PAO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criando um maior gradiente para difusão desse gás na interface alvéolo-capilar, ao final, melhorando a oxigenação arterial.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Aumento do volume corrente e redução da frequência respiratória em proporção ao fluxo ofertado e uma melhora da sensação de dispneia. 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28773"/>
                  </a:ext>
                </a:extLst>
              </a:tr>
              <a:tr h="1272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Oferta de uma pequena pressão positiva (PEEP) e aumento do volume pulmonar expiratório final.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Um aumento na resistência expiratória, dependente do fluxo, gera uma PEEP nas vias aéreas proporcional ao fluxo, 0,1cmH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O/L aumentando volumes pulmonares expiratórios finais.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Uma oferta de fluxo de 60L/min gera uma PEEP de 6cmH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 na condição do paciente com a boca fechada. 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Aumento do volume expiratório pulmonar final durante o uso.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55682"/>
                  </a:ext>
                </a:extLst>
              </a:tr>
              <a:tr h="151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Manutenção da umidificação das vias aéreas superiores e do funcionamento do sistema mucociliar.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 gás é aquecido, umidificado e entregue por meio de circuito térmico, que por sua vez, preserva e otimiza a função mucociliar e reduz a viscosidade do muco.</a:t>
                      </a:r>
                      <a:endParaRPr lang="pt-BR" sz="132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Preservação do funcionamento do sistema mucociliar e seu papel dentre os mecanismos de defesa do sistema respiratório, produção e eliminação de secreções.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Maior conforto, tolerabilidade, levando à melhor adesão ao tratamento 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7374"/>
                  </a:ext>
                </a:extLst>
              </a:tr>
              <a:tr h="813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precisa de até 1,0 (100%).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32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 entrega de alto fluxo sendo superior ao pico de fluxo inspiratório (PFI) do paciente evita a diluição com o ar ambiente.</a:t>
                      </a:r>
                      <a:endParaRPr lang="pt-BR" sz="132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Oferta de F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constante.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Maior acurácia na medida da relação PaO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/F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32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3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pt-BR" sz="132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86720"/>
                  </a:ext>
                </a:extLst>
              </a:tr>
            </a:tbl>
          </a:graphicData>
        </a:graphic>
      </p:graphicFrame>
      <p:sp>
        <p:nvSpPr>
          <p:cNvPr id="5" name="Espaço Reservado para Rodapé 6">
            <a:extLst>
              <a:ext uri="{FF2B5EF4-FFF2-40B4-BE49-F238E27FC236}">
                <a16:creationId xmlns:a16="http://schemas.microsoft.com/office/drawing/2014/main" id="{D6A89158-A92B-E753-3D45-8E6172E0E262}"/>
              </a:ext>
            </a:extLst>
          </p:cNvPr>
          <p:cNvSpPr txBox="1">
            <a:spLocks/>
          </p:cNvSpPr>
          <p:nvPr/>
        </p:nvSpPr>
        <p:spPr>
          <a:xfrm>
            <a:off x="-147640" y="6535739"/>
            <a:ext cx="124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www.xlung.net</a:t>
            </a:r>
          </a:p>
        </p:txBody>
      </p:sp>
    </p:spTree>
    <p:extLst>
      <p:ext uri="{BB962C8B-B14F-4D97-AF65-F5344CB8AC3E}">
        <p14:creationId xmlns:p14="http://schemas.microsoft.com/office/powerpoint/2010/main" val="247461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9" name="Imagem 38" descr="Gráfico&#10;&#10;Descrição gerada automaticamente">
            <a:extLst>
              <a:ext uri="{FF2B5EF4-FFF2-40B4-BE49-F238E27FC236}">
                <a16:creationId xmlns:a16="http://schemas.microsoft.com/office/drawing/2014/main" id="{2931BA10-77C1-9595-C9D9-4A6885A5E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65443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l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Janela terapêutica da CNAF na insuficiência respiratória aguda </a:t>
                      </a:r>
                      <a:r>
                        <a:rPr lang="pt-BR" sz="28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hipoxêmica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6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1ECBF52-DB4F-CE7B-C238-6D55B561F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5125"/>
              </p:ext>
            </p:extLst>
          </p:nvPr>
        </p:nvGraphicFramePr>
        <p:xfrm>
          <a:off x="0" y="8563"/>
          <a:ext cx="12192000" cy="6855876"/>
        </p:xfrm>
        <a:graphic>
          <a:graphicData uri="http://schemas.openxmlformats.org/drawingml/2006/table">
            <a:tbl>
              <a:tblPr firstRow="1" bandRow="1"/>
              <a:tblGrid>
                <a:gridCol w="3361386">
                  <a:extLst>
                    <a:ext uri="{9D8B030D-6E8A-4147-A177-3AD203B41FA5}">
                      <a16:colId xmlns:a16="http://schemas.microsoft.com/office/drawing/2014/main" val="1044872494"/>
                    </a:ext>
                  </a:extLst>
                </a:gridCol>
                <a:gridCol w="8830614">
                  <a:extLst>
                    <a:ext uri="{9D8B030D-6E8A-4147-A177-3AD203B41FA5}">
                      <a16:colId xmlns:a16="http://schemas.microsoft.com/office/drawing/2014/main" val="3471172406"/>
                    </a:ext>
                  </a:extLst>
                </a:gridCol>
              </a:tblGrid>
              <a:tr h="47532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Outras indicações e evidências da terapia com cânula nasal de alto fluxo - CNAF</a:t>
                      </a:r>
                      <a:endParaRPr lang="pt-BR" sz="2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3014" marR="93014" marT="46507" marB="46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99370"/>
                  </a:ext>
                </a:extLst>
              </a:tr>
              <a:tr h="4753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Indicações</a:t>
                      </a:r>
                      <a:endParaRPr lang="pt-B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3014" marR="93014" marT="46507" marB="465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Comentários sobre evidências científicas</a:t>
                      </a:r>
                      <a:endParaRPr lang="pt-B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3014" marR="93014" marT="46507" marB="465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33832"/>
                  </a:ext>
                </a:extLst>
              </a:tr>
              <a:tr h="2099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Extubação/ Desmame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Quando comparada com a oxigenoterapia convencional, a CNAF pode prevenir episódios de hipoxemia após a extubação, diminuir a frequência respiratória, facilitar a remoção de secreções, reduzir atelectasias e levar a uma maior probabilidade de sucesso da extubação em pacientes não cirúrgicos.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 uso da VNI deve prevalecer sobre a aplicação da CNAF após a extubação para pacientes com alto risco de falha de extubação, a menos que haja contraindicações à VNI.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1,5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CNAF também vem sendo utilizada no desmame de pacientes 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traqueostomizados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como oxigenação traqueal de alto fluxo (OTAF).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6, 7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95758"/>
                  </a:ext>
                </a:extLst>
              </a:tr>
              <a:tr h="123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Exacerbação de fibrose pulmonar com insuficiência respiratória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aplicação da CNAF pode ser superior à oxigenoterapia convencional em reverter a hipoxemia e aliviar a dispneia enquanto se trata a condição de base.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Pode ser uma medida de suporte dentro de um contexto geral de cuidados paliativos em pneumopatias avançadas.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31842"/>
                  </a:ext>
                </a:extLst>
              </a:tr>
              <a:tr h="165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Insuficiência respiratória hipercápnica na Doença Pulmonar Obstrutiva Crônica (DPOC)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Alternativa para o tratamento durante a exacerbação da DPOC leve a moderada. Quando comparada com o tubo orotraqueal e com a VNI, a CNAF tem melhor conforto, com redução de trabalho respiratório similar à VNI, porém com pouca influência na alteração da PaCO</a:t>
                      </a:r>
                      <a:r>
                        <a:rPr lang="pt-BR" sz="16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9,10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Uso de fluxos em média de 35L/min (28 a 60L/min) com ajuste da F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6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visando SpO</a:t>
                      </a:r>
                      <a:r>
                        <a:rPr lang="pt-BR" sz="16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entre 88 a 94%.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9, 11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29198"/>
                  </a:ext>
                </a:extLst>
              </a:tr>
              <a:tr h="801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Como auxílio em procedimentos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Opção interessante para auxiliar procedimentos como broncoscopia, 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ecotransesofágico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 colonoscopia em pacientes 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hipoxêmicos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pt-BR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10, 12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841494"/>
                  </a:ext>
                </a:extLst>
              </a:tr>
            </a:tbl>
          </a:graphicData>
        </a:graphic>
      </p:graphicFrame>
      <p:sp>
        <p:nvSpPr>
          <p:cNvPr id="3" name="Espaço Reservado para Rodapé 6">
            <a:extLst>
              <a:ext uri="{FF2B5EF4-FFF2-40B4-BE49-F238E27FC236}">
                <a16:creationId xmlns:a16="http://schemas.microsoft.com/office/drawing/2014/main" id="{DCB36F42-7D39-0B56-91BB-72DD19552C06}"/>
              </a:ext>
            </a:extLst>
          </p:cNvPr>
          <p:cNvSpPr txBox="1">
            <a:spLocks/>
          </p:cNvSpPr>
          <p:nvPr/>
        </p:nvSpPr>
        <p:spPr>
          <a:xfrm>
            <a:off x="-147640" y="6535739"/>
            <a:ext cx="124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www.xlung.net</a:t>
            </a:r>
          </a:p>
        </p:txBody>
      </p:sp>
    </p:spTree>
    <p:extLst>
      <p:ext uri="{BB962C8B-B14F-4D97-AF65-F5344CB8AC3E}">
        <p14:creationId xmlns:p14="http://schemas.microsoft.com/office/powerpoint/2010/main" val="383981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Imagem 13" descr="Diagrama&#10;&#10;Descrição gerada automaticamente">
            <a:extLst>
              <a:ext uri="{FF2B5EF4-FFF2-40B4-BE49-F238E27FC236}">
                <a16:creationId xmlns:a16="http://schemas.microsoft.com/office/drawing/2014/main" id="{21F57036-3D0D-AF9C-8F49-FEDB59E4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502454" y="518215"/>
            <a:ext cx="11272818" cy="6339785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CC2F5AB-0BDB-55EA-11F7-991FC5915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80435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l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Dispositivos para a oferta da terapia com cânula nasal de alto fluxo - CNAF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850821D-B394-E9EF-DE1F-214FE9BD6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4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png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FBF6765-EDCD-1850-4C20-8696E8BD61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73417" y="785813"/>
            <a:ext cx="6045165" cy="5638892"/>
          </a:xfrm>
          <a:prstGeom prst="rect">
            <a:avLst/>
          </a:prstGeom>
        </p:spPr>
      </p:pic>
      <p:sp>
        <p:nvSpPr>
          <p:cNvPr id="5" name="Espaço Reservado para Rodapé 6">
            <a:extLst>
              <a:ext uri="{FF2B5EF4-FFF2-40B4-BE49-F238E27FC236}">
                <a16:creationId xmlns:a16="http://schemas.microsoft.com/office/drawing/2014/main" id="{5B6B6FC6-5027-9DC3-0733-78F74E956DC4}"/>
              </a:ext>
            </a:extLst>
          </p:cNvPr>
          <p:cNvSpPr txBox="1">
            <a:spLocks/>
          </p:cNvSpPr>
          <p:nvPr/>
        </p:nvSpPr>
        <p:spPr>
          <a:xfrm>
            <a:off x="5474828" y="6424705"/>
            <a:ext cx="124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www.xlung.net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CF194FA-DFCF-DD2B-7318-FB486D0BF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94377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l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Cálculo com o </a:t>
                      </a:r>
                      <a:r>
                        <a:rPr lang="pt-BR" sz="28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Xlung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App do fluxo total e da F</a:t>
                      </a:r>
                      <a:r>
                        <a:rPr lang="pt-BR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pt-BR" sz="2800" baseline="-25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da terapia com CNAF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76A10197-2BC8-84F0-4CD0-D16F57150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BCB1D3C-24D7-CE5C-295B-2E83E3D72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23612"/>
              </p:ext>
            </p:extLst>
          </p:nvPr>
        </p:nvGraphicFramePr>
        <p:xfrm>
          <a:off x="0" y="0"/>
          <a:ext cx="12191999" cy="68901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0232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  <a:gridCol w="4865914">
                  <a:extLst>
                    <a:ext uri="{9D8B030D-6E8A-4147-A177-3AD203B41FA5}">
                      <a16:colId xmlns:a16="http://schemas.microsoft.com/office/drawing/2014/main" val="1704187022"/>
                    </a:ext>
                  </a:extLst>
                </a:gridCol>
                <a:gridCol w="5023756">
                  <a:extLst>
                    <a:ext uri="{9D8B030D-6E8A-4147-A177-3AD203B41FA5}">
                      <a16:colId xmlns:a16="http://schemas.microsoft.com/office/drawing/2014/main" val="193980755"/>
                    </a:ext>
                  </a:extLst>
                </a:gridCol>
              </a:tblGrid>
              <a:tr h="607438">
                <a:tc gridSpan="3"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Vantagens e desvantagens de três sistemas de cânula nasal de alto fluxo - CNAF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effectLst/>
                        </a:rPr>
                        <a:t>Equipamentos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effectLst/>
                        </a:rPr>
                        <a:t>Vantagens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effectLst/>
                        </a:rPr>
                        <a:t>Desvantagens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3443"/>
                  </a:ext>
                </a:extLst>
              </a:tr>
              <a:tr h="200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Sistema de câmara de umidificação </a:t>
                      </a:r>
                      <a:r>
                        <a:rPr lang="pt-BR" sz="16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autoalimentável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MR850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Preço mais acessível em relação aos demais sistemas.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Número maior de acessórios em relação aos demais, ficando mais vulnerável às perdas em ambiente hospitalar.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Depende de um misturador de gás para ofertar uma F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pt-BR" sz="1600" baseline="-250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precisa.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Condensação no circuito em ambientes frios.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67046"/>
                  </a:ext>
                </a:extLst>
              </a:tr>
              <a:tr h="238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Airvo</a:t>
                      </a:r>
                      <a:r>
                        <a:rPr lang="pt-BR" sz="1600" baseline="300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®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2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Análise de F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pt-BR" sz="1600" baseline="-250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por meio de um sensor de O</a:t>
                      </a:r>
                      <a:r>
                        <a:rPr lang="pt-BR" sz="1600" baseline="-250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ultrassônico exibindo o valor da F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pt-BR" sz="1600" baseline="-250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no painel de controle.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Oferta de fluxo de 2 a 60L/min com temperaturas de 31, 34 ou 37°C.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Maior custo em relação aos demais equipamentos.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11303"/>
                  </a:ext>
                </a:extLst>
              </a:tr>
              <a:tr h="125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Precision Flow</a:t>
                      </a:r>
                      <a:r>
                        <a:rPr lang="pt-BR" sz="1600" baseline="300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®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Sistema de umidificação de alta eficiência de filtro de fibra oca e uma temperatura de gás ajustável entre 33 e 43°C.</a:t>
                      </a:r>
                      <a:endParaRPr lang="pt-BR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15000"/>
                        </a:lnSpc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Limitação de fluxo total para o uso em adultos, ofertando um máximo de 40L/min.</a:t>
                      </a:r>
                      <a:endParaRPr lang="pt-B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0351"/>
                  </a:ext>
                </a:extLst>
              </a:tr>
            </a:tbl>
          </a:graphicData>
        </a:graphic>
      </p:graphicFrame>
      <p:sp>
        <p:nvSpPr>
          <p:cNvPr id="3" name="Espaço Reservado para Rodapé 6">
            <a:extLst>
              <a:ext uri="{FF2B5EF4-FFF2-40B4-BE49-F238E27FC236}">
                <a16:creationId xmlns:a16="http://schemas.microsoft.com/office/drawing/2014/main" id="{4A6D7BE4-A649-F5C1-0696-745098E2AB5D}"/>
              </a:ext>
            </a:extLst>
          </p:cNvPr>
          <p:cNvSpPr txBox="1">
            <a:spLocks/>
          </p:cNvSpPr>
          <p:nvPr/>
        </p:nvSpPr>
        <p:spPr>
          <a:xfrm>
            <a:off x="-147640" y="6535739"/>
            <a:ext cx="124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www.xlung.net</a:t>
            </a:r>
          </a:p>
        </p:txBody>
      </p:sp>
    </p:spTree>
    <p:extLst>
      <p:ext uri="{BB962C8B-B14F-4D97-AF65-F5344CB8AC3E}">
        <p14:creationId xmlns:p14="http://schemas.microsoft.com/office/powerpoint/2010/main" val="405540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43898" y="725990"/>
            <a:ext cx="11271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Reduzir a F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(meta de F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≤ 0,40 com SpO</a:t>
            </a:r>
            <a:r>
              <a:rPr lang="pt-BR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&gt;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92%-96%)</a:t>
            </a:r>
          </a:p>
          <a:p>
            <a:pPr algn="ctr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Manter fluxo máximo inicial tolerado pelo paciente nas primeiras 24h do início da CNAF  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621741" y="2144179"/>
            <a:ext cx="6096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Redução do fluxo total em 10L/min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93134" y="3553053"/>
            <a:ext cx="299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  <a:cs typeface="Times New Roman" panose="02020603050405020304" pitchFamily="18" charset="0"/>
              </a:rPr>
              <a:t>Seguir com a redução do fluxo de 10 em 10L/min a cada 4h até atingir 30L/min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448911" y="5421156"/>
            <a:ext cx="3584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  <a:cs typeface="Times New Roman" panose="02020603050405020304" pitchFamily="18" charset="0"/>
              </a:rPr>
              <a:t>Transição para máscara de Venturi ou cateter nasal de baixo fluxo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18B9BCA-7F79-B6EE-594D-84EAC9DC74B1}"/>
              </a:ext>
            </a:extLst>
          </p:cNvPr>
          <p:cNvCxnSpPr>
            <a:cxnSpLocks/>
          </p:cNvCxnSpPr>
          <p:nvPr/>
        </p:nvCxnSpPr>
        <p:spPr>
          <a:xfrm>
            <a:off x="5964538" y="1484780"/>
            <a:ext cx="0" cy="45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FAADD57-9C61-FA2B-7DAB-F61ABDBA7DB7}"/>
              </a:ext>
            </a:extLst>
          </p:cNvPr>
          <p:cNvCxnSpPr/>
          <p:nvPr/>
        </p:nvCxnSpPr>
        <p:spPr>
          <a:xfrm flipH="1">
            <a:off x="2411869" y="1944361"/>
            <a:ext cx="35676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665D711-4612-40D1-B7EA-2028CBC7ED1E}"/>
              </a:ext>
            </a:extLst>
          </p:cNvPr>
          <p:cNvCxnSpPr/>
          <p:nvPr/>
        </p:nvCxnSpPr>
        <p:spPr>
          <a:xfrm flipH="1">
            <a:off x="5964538" y="1944361"/>
            <a:ext cx="35676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6F9DFBB3-74D1-BB61-0178-3DA76DA2E326}"/>
              </a:ext>
            </a:extLst>
          </p:cNvPr>
          <p:cNvCxnSpPr/>
          <p:nvPr/>
        </p:nvCxnSpPr>
        <p:spPr>
          <a:xfrm>
            <a:off x="2411869" y="1944360"/>
            <a:ext cx="0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E00EE4B4-29D9-51F1-8770-566C4BAA064A}"/>
              </a:ext>
            </a:extLst>
          </p:cNvPr>
          <p:cNvCxnSpPr/>
          <p:nvPr/>
        </p:nvCxnSpPr>
        <p:spPr>
          <a:xfrm>
            <a:off x="9532197" y="1944360"/>
            <a:ext cx="0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324DBF12-9550-2B4E-4F79-8F1ACD345F6B}"/>
              </a:ext>
            </a:extLst>
          </p:cNvPr>
          <p:cNvSpPr/>
          <p:nvPr/>
        </p:nvSpPr>
        <p:spPr>
          <a:xfrm>
            <a:off x="8327036" y="2198689"/>
            <a:ext cx="3705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Retornar para a F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suficiente para uma SpO</a:t>
            </a:r>
            <a:r>
              <a:rPr lang="pt-BR" sz="20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&gt;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92%-96%, investigar a causa de não tolerância + gasometria arterial para avaliação da troca gasosa  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3C0B1F6-9D80-F59E-D478-0A2F7599E849}"/>
              </a:ext>
            </a:extLst>
          </p:cNvPr>
          <p:cNvCxnSpPr/>
          <p:nvPr/>
        </p:nvCxnSpPr>
        <p:spPr>
          <a:xfrm>
            <a:off x="2411869" y="2655270"/>
            <a:ext cx="0" cy="35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23AA4AE5-C0A9-8EC2-C714-7EBFC227CE86}"/>
              </a:ext>
            </a:extLst>
          </p:cNvPr>
          <p:cNvCxnSpPr/>
          <p:nvPr/>
        </p:nvCxnSpPr>
        <p:spPr>
          <a:xfrm>
            <a:off x="2429206" y="4929650"/>
            <a:ext cx="0" cy="46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C0A3FD94-C4F2-8848-4E8F-6A9BDD2DF335}"/>
              </a:ext>
            </a:extLst>
          </p:cNvPr>
          <p:cNvSpPr/>
          <p:nvPr/>
        </p:nvSpPr>
        <p:spPr>
          <a:xfrm>
            <a:off x="658345" y="5343391"/>
            <a:ext cx="3546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  <a:cs typeface="Times New Roman" panose="02020603050405020304" pitchFamily="18" charset="0"/>
              </a:rPr>
              <a:t>Retornar para o fluxo anterior, aguardar estabilização do quadro e investigar a causa de não tolerância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B008C32-5FFF-95EF-AC2C-EC82EECF6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008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Fluxograma para retirada gradual da terapia com CNAF 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sp>
        <p:nvSpPr>
          <p:cNvPr id="10" name="Losango 9">
            <a:extLst>
              <a:ext uri="{FF2B5EF4-FFF2-40B4-BE49-F238E27FC236}">
                <a16:creationId xmlns:a16="http://schemas.microsoft.com/office/drawing/2014/main" id="{97723A33-65C2-45D0-C6E5-85944DEDAFA2}"/>
              </a:ext>
            </a:extLst>
          </p:cNvPr>
          <p:cNvSpPr/>
          <p:nvPr/>
        </p:nvSpPr>
        <p:spPr>
          <a:xfrm>
            <a:off x="823205" y="3076193"/>
            <a:ext cx="3206109" cy="1853457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Apresentou 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 e/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  do trabalho respiratório</a:t>
            </a:r>
            <a:r>
              <a:rPr lang="pt-BR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18A3B5D-974B-86F4-E914-6E952DF4C1C7}"/>
              </a:ext>
            </a:extLst>
          </p:cNvPr>
          <p:cNvCxnSpPr/>
          <p:nvPr/>
        </p:nvCxnSpPr>
        <p:spPr>
          <a:xfrm flipV="1">
            <a:off x="2928730" y="3446229"/>
            <a:ext cx="0" cy="23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A565F1E-9070-BFCF-FB66-365BB0168557}"/>
              </a:ext>
            </a:extLst>
          </p:cNvPr>
          <p:cNvCxnSpPr/>
          <p:nvPr/>
        </p:nvCxnSpPr>
        <p:spPr>
          <a:xfrm flipV="1">
            <a:off x="2524538" y="3704645"/>
            <a:ext cx="0" cy="23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663E35B0-6D73-DA78-E61C-CF90F7317DB5}"/>
              </a:ext>
            </a:extLst>
          </p:cNvPr>
          <p:cNvCxnSpPr>
            <a:cxnSpLocks/>
          </p:cNvCxnSpPr>
          <p:nvPr/>
        </p:nvCxnSpPr>
        <p:spPr>
          <a:xfrm>
            <a:off x="3978123" y="4002921"/>
            <a:ext cx="7222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BC25A40D-587F-0A81-C06F-394ACBDB6C7E}"/>
              </a:ext>
            </a:extLst>
          </p:cNvPr>
          <p:cNvCxnSpPr>
            <a:cxnSpLocks/>
          </p:cNvCxnSpPr>
          <p:nvPr/>
        </p:nvCxnSpPr>
        <p:spPr>
          <a:xfrm>
            <a:off x="6095999" y="4489046"/>
            <a:ext cx="0" cy="37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Losango 39">
            <a:extLst>
              <a:ext uri="{FF2B5EF4-FFF2-40B4-BE49-F238E27FC236}">
                <a16:creationId xmlns:a16="http://schemas.microsoft.com/office/drawing/2014/main" id="{2FDD14A0-DE4B-6800-46CF-5705D9D535D9}"/>
              </a:ext>
            </a:extLst>
          </p:cNvPr>
          <p:cNvSpPr/>
          <p:nvPr/>
        </p:nvSpPr>
        <p:spPr>
          <a:xfrm>
            <a:off x="4598504" y="4913842"/>
            <a:ext cx="3036488" cy="1616052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Atingiu 30L/min mantendo SpO</a:t>
            </a:r>
            <a:r>
              <a:rPr lang="pt-BR" sz="14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92%, F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sz="14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≤ 0,40  e </a:t>
            </a:r>
            <a:r>
              <a:rPr lang="pt-B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&lt;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25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irpm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BD112D1A-DDC7-602D-FCE4-D8B85B7CB2D4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634992" y="5721868"/>
            <a:ext cx="7933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EA449A15-6EDC-1847-D844-DDE4119588CC}"/>
              </a:ext>
            </a:extLst>
          </p:cNvPr>
          <p:cNvCxnSpPr>
            <a:cxnSpLocks/>
          </p:cNvCxnSpPr>
          <p:nvPr/>
        </p:nvCxnSpPr>
        <p:spPr>
          <a:xfrm flipH="1">
            <a:off x="3990155" y="5721868"/>
            <a:ext cx="638621" cy="1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spaço Reservado para Rodapé 6">
            <a:extLst>
              <a:ext uri="{FF2B5EF4-FFF2-40B4-BE49-F238E27FC236}">
                <a16:creationId xmlns:a16="http://schemas.microsoft.com/office/drawing/2014/main" id="{2305AD8A-0865-412B-B10B-99F3805C86CB}"/>
              </a:ext>
            </a:extLst>
          </p:cNvPr>
          <p:cNvSpPr txBox="1">
            <a:spLocks/>
          </p:cNvSpPr>
          <p:nvPr/>
        </p:nvSpPr>
        <p:spPr>
          <a:xfrm>
            <a:off x="975486" y="6472908"/>
            <a:ext cx="124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www.xlung.net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55AC6-C852-C706-AA6C-F88B1A215E31}"/>
              </a:ext>
            </a:extLst>
          </p:cNvPr>
          <p:cNvSpPr txBox="1"/>
          <p:nvPr/>
        </p:nvSpPr>
        <p:spPr>
          <a:xfrm>
            <a:off x="1476549" y="6542002"/>
            <a:ext cx="10641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+mj-lt"/>
              </a:rPr>
              <a:t>* </a:t>
            </a:r>
            <a:r>
              <a:rPr lang="pt-BR" sz="1200" i="1" dirty="0">
                <a:latin typeface="+mj-lt"/>
              </a:rPr>
              <a:t>f</a:t>
            </a:r>
            <a:r>
              <a:rPr lang="pt-BR" sz="1200" dirty="0">
                <a:latin typeface="+mj-lt"/>
              </a:rPr>
              <a:t> &gt; 25irpm, aumento do trabalho respiratório (uso de mm. </a:t>
            </a:r>
            <a:r>
              <a:rPr lang="pt-BR" sz="1200" dirty="0" err="1">
                <a:latin typeface="+mj-lt"/>
              </a:rPr>
              <a:t>esternocleidomastóideo</a:t>
            </a:r>
            <a:r>
              <a:rPr lang="pt-BR" sz="1200" dirty="0">
                <a:latin typeface="+mj-lt"/>
              </a:rPr>
              <a:t> e demais </a:t>
            </a:r>
            <a:r>
              <a:rPr lang="pt-BR" sz="1200" dirty="0" err="1">
                <a:latin typeface="+mj-lt"/>
              </a:rPr>
              <a:t>músculos</a:t>
            </a:r>
            <a:r>
              <a:rPr lang="pt-BR" sz="1200" dirty="0">
                <a:latin typeface="+mj-lt"/>
              </a:rPr>
              <a:t> </a:t>
            </a:r>
            <a:r>
              <a:rPr lang="pt-BR" sz="1200" dirty="0" err="1">
                <a:latin typeface="+mj-lt"/>
              </a:rPr>
              <a:t>acessórios</a:t>
            </a:r>
            <a:r>
              <a:rPr lang="pt-BR" sz="1200" dirty="0">
                <a:latin typeface="+mj-lt"/>
              </a:rPr>
              <a:t> da </a:t>
            </a:r>
            <a:r>
              <a:rPr lang="pt-BR" sz="1200" dirty="0" err="1">
                <a:latin typeface="+mj-lt"/>
              </a:rPr>
              <a:t>respiração</a:t>
            </a:r>
            <a:r>
              <a:rPr lang="pt-BR" sz="1200" dirty="0">
                <a:latin typeface="+mj-lt"/>
              </a:rPr>
              <a:t>)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15F25E-5D47-BCBB-783C-1EEDBEC6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734351-485A-ED80-0762-8AFDD4F870AD}"/>
              </a:ext>
            </a:extLst>
          </p:cNvPr>
          <p:cNvSpPr txBox="1"/>
          <p:nvPr/>
        </p:nvSpPr>
        <p:spPr>
          <a:xfrm>
            <a:off x="1702517" y="4950774"/>
            <a:ext cx="9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SIM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4F09ADC-41DD-21AF-A695-2F26F6901C5D}"/>
              </a:ext>
            </a:extLst>
          </p:cNvPr>
          <p:cNvSpPr txBox="1"/>
          <p:nvPr/>
        </p:nvSpPr>
        <p:spPr>
          <a:xfrm>
            <a:off x="3842582" y="3654980"/>
            <a:ext cx="9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NÃO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F6DEFE5-EB78-A34B-77A8-C898B0B64D01}"/>
              </a:ext>
            </a:extLst>
          </p:cNvPr>
          <p:cNvSpPr/>
          <p:nvPr/>
        </p:nvSpPr>
        <p:spPr>
          <a:xfrm>
            <a:off x="930123" y="1415336"/>
            <a:ext cx="6096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Sucesso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2B058670-FF14-6D94-573F-068E93C984BB}"/>
              </a:ext>
            </a:extLst>
          </p:cNvPr>
          <p:cNvSpPr/>
          <p:nvPr/>
        </p:nvSpPr>
        <p:spPr>
          <a:xfrm>
            <a:off x="4700367" y="1416395"/>
            <a:ext cx="6096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Falha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2E612D2-9BF2-D4AD-5E01-19150CE564AD}"/>
              </a:ext>
            </a:extLst>
          </p:cNvPr>
          <p:cNvSpPr txBox="1"/>
          <p:nvPr/>
        </p:nvSpPr>
        <p:spPr>
          <a:xfrm>
            <a:off x="7708350" y="5399860"/>
            <a:ext cx="67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SIM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6353EA1-F34E-F99C-4DE8-F671A1858655}"/>
              </a:ext>
            </a:extLst>
          </p:cNvPr>
          <p:cNvSpPr txBox="1"/>
          <p:nvPr/>
        </p:nvSpPr>
        <p:spPr>
          <a:xfrm>
            <a:off x="3858797" y="5380451"/>
            <a:ext cx="9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4063439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44558</TotalTime>
  <Words>1539</Words>
  <Application>Microsoft Macintosh PowerPoint</Application>
  <PresentationFormat>Widescreen</PresentationFormat>
  <Paragraphs>102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Holanda</dc:creator>
  <cp:lastModifiedBy>Betina Santos Tomaz</cp:lastModifiedBy>
  <cp:revision>147</cp:revision>
  <dcterms:created xsi:type="dcterms:W3CDTF">2022-05-10T13:45:58Z</dcterms:created>
  <dcterms:modified xsi:type="dcterms:W3CDTF">2023-03-08T19:46:06Z</dcterms:modified>
</cp:coreProperties>
</file>