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67" r:id="rId3"/>
    <p:sldId id="4140" r:id="rId4"/>
    <p:sldId id="4145" r:id="rId5"/>
    <p:sldId id="4146" r:id="rId6"/>
    <p:sldId id="4147" r:id="rId7"/>
    <p:sldId id="4148" r:id="rId8"/>
    <p:sldId id="4149" r:id="rId9"/>
    <p:sldId id="415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6DB"/>
    <a:srgbClr val="FFF1F5"/>
    <a:srgbClr val="FF5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34"/>
    <p:restoredTop sz="86957"/>
  </p:normalViewPr>
  <p:slideViewPr>
    <p:cSldViewPr snapToGrid="0" snapToObjects="1">
      <p:cViewPr varScale="1">
        <p:scale>
          <a:sx n="91" d="100"/>
          <a:sy n="91" d="100"/>
        </p:scale>
        <p:origin x="6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02F7-DD65-3C49-97FB-46DE1A7B1DB5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7FFA-D043-8C4F-A70C-8540FDBB6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01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Ventilação com Pressão de Suporte (PSV), somente ciclos respiratórios assistidos: a pressão aplicada acima da PEEP é a Pressão de Suporte (PS) ofertada na inspiração. Observar variação da PS de 8, 12 e 16cmH</a:t>
            </a:r>
            <a:r>
              <a:rPr lang="pt-BR" sz="1800" baseline="-25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(curva vermelha) com impacto significativo no fluxo (curva verde) e no volume corrente (curva amarela).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Curvas geradas no simulador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Xlung</a:t>
            </a: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21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1.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Ajustes iniciais dos parâmetros ventilatórios no modo PSV.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PS: pressão de suporte; PEEP: pressão positiva no final da expiração; FIO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fração inspirada de oxigênio; VC: volume corrente; VE: volume minuto; </a:t>
            </a:r>
            <a:r>
              <a:rPr lang="pt-BR" sz="18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frequência respiratória; 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mín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mínimo; 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máximo.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5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Variação do valor de </a:t>
            </a:r>
            <a:r>
              <a:rPr lang="pt-BR" sz="18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</a:t>
            </a:r>
            <a:r>
              <a:rPr lang="pt-BR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(tempo de subida) durante o modo PSV, com uma pressão de suporte de 10 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 PEEP de 5 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 Observar impacto da variação na curva de pressurização e de fluxo, ou seja, para um </a:t>
            </a:r>
            <a:r>
              <a:rPr lang="pt-BR" sz="18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</a:t>
            </a:r>
            <a:r>
              <a:rPr lang="pt-BR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menor (0,1s) a pressurização ocorre de forma mais rápida, ao contrário, com </a:t>
            </a:r>
            <a:r>
              <a:rPr lang="pt-BR" sz="18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</a:t>
            </a:r>
            <a:r>
              <a:rPr lang="pt-BR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maior (0,5s) a pressurização ocorre de forma mais lenta com correspondentes variações de fluxo.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Curvas geradas no simulador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Xlung</a:t>
            </a: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04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Curvas de fluxo e pressão para três níveis de </a:t>
            </a:r>
            <a:r>
              <a:rPr lang="pt-BR" sz="18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</a:t>
            </a:r>
            <a:r>
              <a:rPr lang="pt-BR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(tempos de subida) para uma pressão de suporte de 20cmH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 Observe o efeito do tempo de subida no fluxo no início da fase inspiratória.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86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Variação do valor de </a:t>
            </a:r>
            <a:r>
              <a:rPr lang="pt-BR" sz="18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cycling</a:t>
            </a:r>
            <a:r>
              <a:rPr lang="pt-BR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durante o modo PSV, com uma pressão de suporte de 10cmH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 PEEP de 5cmH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Curvas geradas no simulador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Xlung</a:t>
            </a:r>
            <a:r>
              <a:rPr lang="pt-BR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58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marR="359410"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Sinal da onda virtual. As setas mostram o momento em que as curva de fluxo do paciente e o sinal da onda virtual se cruzam ocorrendo a ciclagem do ventilador (ilustrado na curva da esquerda) e o disparo do ventilador (ilustrado na curva da direita).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6.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Medida de pausa inspiratória durante o modo PSV. Observar que a pressão de platô foi de 21cmH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 uma 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16cmH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foi gerada em decorrência do esforço muscular do paciente. Curvas de pressão: vermelho: pressão de via aérea; rosa: pressão muscular.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Adaptada de Bertoni et al. 2019.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67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7.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Medida de pausa expiratória durante o modo PSV para avaliar o drive respiratório (P0.1) e a ∆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Pocc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(pressão de oclusão nas vias aéreas). 1. Foi realizada uma pausa expiratória que possibilitou a avaliação do ∆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Pocc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2. Observe que a P0.1 está dentro da faixa de normalidade 1,5 a 4cmH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O, isso significa que temos uma 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normoassistência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ventilatória. 3. A </a:t>
            </a:r>
            <a:r>
              <a:rPr lang="pt-BR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está próxima a 10cmH</a:t>
            </a:r>
            <a:r>
              <a:rPr lang="pt-B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 que reflete esforço muscular muito próximo ao limite fisiológico.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Adaptada de Bertoni et al. 2019.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34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Quadro 2.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 de referência e interpretação clínica da P0.1.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D7FFA-D043-8C4F-A70C-8540FDBB648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4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063F1-2757-861B-B218-465814676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E55FEF-CB4A-55E2-8AFA-F063673F4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C2D0F-DCCC-1F78-5713-E284B598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F00617-8007-B15E-62E6-21E6D91A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DB598-F82F-696E-A5F6-3F4503EA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34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855C4-AB13-F5AB-6DAA-CA35BBB6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852A43-CA4E-220E-2594-C6DA1F25B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C1344B-E52E-7482-F7F0-FF43B8B2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01F8FB-4AD6-D529-C97E-B0D47BA5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AF9A8B-CF6D-D5B2-A1D7-A97593D7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55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6A3DD-9582-17F7-EC90-B9F68278D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68B553-D4D1-05D0-7A81-4EAB901D3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4A0F1-845B-76CD-44B7-71889714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BF28A7-A6F8-1E2D-6965-EC2153F8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61DC74-23A6-B1CA-EA1C-051AD20B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8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A9051-5FC3-672C-3618-715D443C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3BFFC-3F9D-DAE6-60DC-80476F2AB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52DAB1-955E-995A-54FE-075579A5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62B9C-836E-1F66-95AA-EDCA899F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B5D984-EA89-E902-C0B7-7DAB7F6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2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F9C3E-0C0B-003D-5235-23873B21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84FA26-5745-B9E0-7E8D-CA1A3C9E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5C1ADA-3462-0D41-BAD9-7F91A194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23466-4932-DF1C-A585-A53CC4A9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17618-7D67-ED16-C097-6CE2CB5A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03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DE907-61F3-CA6A-04AC-E40DC32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5B81B-8393-8CD0-9800-F183292D9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34356D-5F8F-54ED-50F3-B4FC1E9D6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F706BC-3395-E8AC-237F-8027AE40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F34FA4-657F-434A-CB5E-F3E72102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0452D6-D3FF-CFF9-B6EC-ACC232F1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15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502C-F143-47FE-6B12-A77D9E70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5A606E-CE34-862D-453A-F9F8513E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904627-3CC2-8166-C1EC-849299F4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FF29C0-13D4-F487-F203-6021DD2BF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D7C25B-CC2B-1EDD-D2BC-3A113D3C5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1BD97A-45BA-3110-5A3E-17E70351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FE4E31E-F90E-BFB7-ABD1-9AE55000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C0976B-1EB9-35FA-C76D-A53A5F14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94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1C1F0-6B29-6105-2C96-E8A9D5EA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B7AA23-D8D8-E7B2-54CE-A893268B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4CDAC0-74AF-561A-15ED-5C8E2F8B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E470F4-AE5C-0984-7F2E-7C71B479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5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F6A682-B322-C5C0-B7E0-E78A4D3E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68E466-5B29-1A03-76F6-A240E7D9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F2FA56-ABB4-8B1B-8769-D891BFFE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0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BB617-106E-3954-F94A-A744B477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75F755-A308-CABC-C868-2C32F3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E32E7A-5FE0-B4CB-D8AD-B2C751ECC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E30D51-883D-B0B2-F694-1873E5FC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75A226-38C2-A297-3833-4FB2F5A9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C4EA3E-EA92-762E-F53C-3AAA5B51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87B84-1A76-2FDB-CF47-53D1A873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1FD263-3AA7-6AA4-C8F3-2CED96882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27279A-383E-36A3-3F08-BADB3536B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18DCD8-A3BB-2EDC-E928-6A37A7C0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D26F93-8083-6900-8DBA-F3470664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1B963E-2208-A4D5-5F09-E67AAF5A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5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BD40061-E751-0A6C-F5DF-EEE101FB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D8DC07-46CD-0E2A-47E8-D7A65AE19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F4BBC-7906-DD56-1C93-0FC933239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44B9-B8A4-DA4B-9FAB-7EF44BE79B94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938309-0197-F808-F33B-C5DA60DEA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C507E6-623A-3EE8-E04D-CE5E285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0B15-47D2-614A-AD4D-79D5313AF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9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E2E3FE1C-706A-4BC3-C738-006B7527F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B96E28-3A98-BC18-5446-851611370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77867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marL="0" marR="0" indent="17970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Ventilação com Pressão de Suporte (PSV)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68FF8490-7108-EC64-DE3E-2943C3B67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pic>
        <p:nvPicPr>
          <p:cNvPr id="6" name="Imagem 5" descr="D:\XLUNG\XLUNG - CAPÍTULOS\PSV\PSV.jpg">
            <a:extLst>
              <a:ext uri="{FF2B5EF4-FFF2-40B4-BE49-F238E27FC236}">
                <a16:creationId xmlns:a16="http://schemas.microsoft.com/office/drawing/2014/main" id="{1E4A75F0-47EC-2382-CCF4-0F8E25E7E91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280160"/>
            <a:ext cx="8508507" cy="4588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87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5F64EC-CAC0-4C0F-248A-51FD07410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70668"/>
              </p:ext>
            </p:extLst>
          </p:nvPr>
        </p:nvGraphicFramePr>
        <p:xfrm>
          <a:off x="0" y="0"/>
          <a:ext cx="12192000" cy="5802662"/>
        </p:xfrm>
        <a:graphic>
          <a:graphicData uri="http://schemas.openxmlformats.org/drawingml/2006/table">
            <a:tbl>
              <a:tblPr firstRow="1" bandRow="1"/>
              <a:tblGrid>
                <a:gridCol w="3413760">
                  <a:extLst>
                    <a:ext uri="{9D8B030D-6E8A-4147-A177-3AD203B41FA5}">
                      <a16:colId xmlns:a16="http://schemas.microsoft.com/office/drawing/2014/main" val="2508026900"/>
                    </a:ext>
                  </a:extLst>
                </a:gridCol>
                <a:gridCol w="8778240">
                  <a:extLst>
                    <a:ext uri="{9D8B030D-6E8A-4147-A177-3AD203B41FA5}">
                      <a16:colId xmlns:a16="http://schemas.microsoft.com/office/drawing/2014/main" val="2090511808"/>
                    </a:ext>
                  </a:extLst>
                </a:gridCol>
              </a:tblGrid>
              <a:tr h="60209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Ajustes iniciais no modo PSV </a:t>
                      </a:r>
                      <a:endParaRPr lang="pt-BR" sz="4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250" marR="93250" marT="46625" marB="46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06255"/>
                  </a:ext>
                </a:extLst>
              </a:tr>
              <a:tr h="543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pt-BR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13-15cmH</a:t>
                      </a:r>
                      <a:r>
                        <a:rPr lang="pt-BR" sz="2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28773"/>
                  </a:ext>
                </a:extLst>
              </a:tr>
              <a:tr h="5482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PEEP</a:t>
                      </a:r>
                      <a:endParaRPr lang="pt-BR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5-8cmH</a:t>
                      </a:r>
                      <a:r>
                        <a:rPr lang="pt-BR" sz="2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455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Sensibilidade</a:t>
                      </a:r>
                      <a:endParaRPr lang="pt-BR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Fluxo (1-2L/min)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Pressão (-1 a -2cmH</a:t>
                      </a:r>
                      <a:r>
                        <a:rPr lang="pt-BR" sz="2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O)</a:t>
                      </a:r>
                      <a:endParaRPr lang="pt-BR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55682"/>
                  </a:ext>
                </a:extLst>
              </a:tr>
              <a:tr h="813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Alarmes</a:t>
                      </a:r>
                      <a:endParaRPr lang="pt-BR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 e VE: ajustados de acordo com as metas pré-estabelecidas individualizadas </a:t>
                      </a:r>
                      <a:endParaRPr lang="pt-BR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mín. 8irpm; máx. 35irpm</a:t>
                      </a:r>
                      <a:endParaRPr lang="pt-BR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Apneia:20s</a:t>
                      </a:r>
                      <a:endParaRPr lang="pt-BR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86720"/>
                  </a:ext>
                </a:extLst>
              </a:tr>
            </a:tbl>
          </a:graphicData>
        </a:graphic>
      </p:graphicFrame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3F376238-5F8B-8595-E9EB-382EA78FE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5BB0E3A-1E3A-920C-61ED-7E41C25A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FAF7CB5-828F-90AF-71EC-637E11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90136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Variação do valor de </a:t>
                      </a:r>
                      <a:r>
                        <a:rPr lang="pt-BR" sz="2800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rise</a:t>
                      </a:r>
                      <a:r>
                        <a:rPr lang="pt-BR" sz="28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time 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(tempo de subida) durante o modo PSV 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pic>
        <p:nvPicPr>
          <p:cNvPr id="5" name="Imagem 4" descr="D:\XLUNG\XLUNG - CAPÍTULOS\PSV\rise time.jpg">
            <a:extLst>
              <a:ext uri="{FF2B5EF4-FFF2-40B4-BE49-F238E27FC236}">
                <a16:creationId xmlns:a16="http://schemas.microsoft.com/office/drawing/2014/main" id="{F759916C-D897-730D-55F3-E5925C0FAF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56" y="1270551"/>
            <a:ext cx="8508507" cy="4588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46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B1C336-7FEE-9218-4DDA-19EDFB5BF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33" y="1260942"/>
            <a:ext cx="8915399" cy="4998540"/>
          </a:xfrm>
          <a:prstGeom prst="rect">
            <a:avLst/>
          </a:prstGeom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FAF7CB5-828F-90AF-71EC-637E11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24198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Curvas de fluxo e pressão para três níveis de </a:t>
                      </a:r>
                      <a:r>
                        <a:rPr lang="pt-BR" sz="2800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rise</a:t>
                      </a:r>
                      <a:r>
                        <a:rPr lang="pt-BR" sz="28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time 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(tempos de subida) 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:\XLUNG\XLUNG - CAPÍTULOS\PSV\Imagem1.jpg">
            <a:extLst>
              <a:ext uri="{FF2B5EF4-FFF2-40B4-BE49-F238E27FC236}">
                <a16:creationId xmlns:a16="http://schemas.microsoft.com/office/drawing/2014/main" id="{4E03E509-5A65-BD8D-2D8F-FD69E47A42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33" y="1270550"/>
            <a:ext cx="8508507" cy="448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FAF7CB5-828F-90AF-71EC-637E11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82045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Variação do valor de </a:t>
                      </a:r>
                      <a:r>
                        <a:rPr lang="pt-BR" sz="2800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cycling</a:t>
                      </a:r>
                      <a:r>
                        <a:rPr lang="pt-BR" sz="28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off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durante o modo PSV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00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FAF7CB5-828F-90AF-71EC-637E11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70660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Representação gráfica do sinal da onda virtual – </a:t>
                      </a:r>
                      <a:r>
                        <a:rPr lang="pt-BR" sz="28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shape </a:t>
                      </a:r>
                      <a:r>
                        <a:rPr lang="pt-BR" sz="2800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signal</a:t>
                      </a:r>
                      <a:endParaRPr lang="pt-BR" sz="2800" i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58B33E6-5640-CAC4-1F6C-0308E957F1A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41" y="1260942"/>
            <a:ext cx="6909751" cy="5273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75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FAF7CB5-828F-90AF-71EC-637E11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51792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Medida de pausa inspiratória durante o modo PSV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DCDB1A38-C6D8-D9A6-D579-901CA3D2B0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46" y="1013062"/>
            <a:ext cx="5613908" cy="5227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086B7D9-CD05-EBA3-BB7F-26EEFB7D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690" y="6433034"/>
            <a:ext cx="3471863" cy="308074"/>
          </a:xfrm>
        </p:spPr>
        <p:txBody>
          <a:bodyPr/>
          <a:lstStyle/>
          <a:p>
            <a:pPr algn="r" defTabSz="385785"/>
            <a:r>
              <a:rPr lang="pt-BR" sz="1400">
                <a:solidFill>
                  <a:schemeClr val="tx1"/>
                </a:solidFill>
              </a:rPr>
              <a:t>Modificada </a:t>
            </a:r>
            <a:r>
              <a:rPr lang="pt-BR" sz="1400" dirty="0">
                <a:solidFill>
                  <a:schemeClr val="tx1"/>
                </a:solidFill>
              </a:rPr>
              <a:t>de Bertoni  et al. 2019</a:t>
            </a:r>
          </a:p>
        </p:txBody>
      </p:sp>
    </p:spTree>
    <p:extLst>
      <p:ext uri="{BB962C8B-B14F-4D97-AF65-F5344CB8AC3E}">
        <p14:creationId xmlns:p14="http://schemas.microsoft.com/office/powerpoint/2010/main" val="296593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FAF7CB5-828F-90AF-71EC-637E11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15BACE9B-FAD9-4751-45B0-E35BD7CC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995" y="929527"/>
            <a:ext cx="5656007" cy="53949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898156"/>
              </p:ext>
            </p:extLst>
          </p:nvPr>
        </p:nvGraphicFramePr>
        <p:xfrm>
          <a:off x="0" y="0"/>
          <a:ext cx="12191999" cy="6074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07438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Medida do drive respiratório (P0.1) e estimativa da </a:t>
                      </a:r>
                      <a:r>
                        <a:rPr lang="pt-BR" sz="28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Pmus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l-G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Δ</a:t>
                      </a:r>
                      <a:r>
                        <a:rPr lang="pt-BR" sz="28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Pocc</a:t>
                      </a:r>
                      <a:r>
                        <a:rPr lang="pt-BR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) no modo PSV</a:t>
                      </a:r>
                      <a:endParaRPr lang="pt-BR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sp>
        <p:nvSpPr>
          <p:cNvPr id="8" name="Espaço Reservado para Rodapé 6">
            <a:extLst>
              <a:ext uri="{FF2B5EF4-FFF2-40B4-BE49-F238E27FC236}">
                <a16:creationId xmlns:a16="http://schemas.microsoft.com/office/drawing/2014/main" id="{9FE2E264-61BF-FAA6-62A9-5504529F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2690" y="6433034"/>
            <a:ext cx="3471863" cy="308074"/>
          </a:xfrm>
        </p:spPr>
        <p:txBody>
          <a:bodyPr/>
          <a:lstStyle/>
          <a:p>
            <a:pPr algn="r" defTabSz="385785"/>
            <a:r>
              <a:rPr lang="pt-BR" sz="1400" dirty="0">
                <a:solidFill>
                  <a:schemeClr val="tx1"/>
                </a:solidFill>
              </a:rPr>
              <a:t>Modificada de Bertoni  et al. 2019</a:t>
            </a:r>
          </a:p>
        </p:txBody>
      </p:sp>
    </p:spTree>
    <p:extLst>
      <p:ext uri="{BB962C8B-B14F-4D97-AF65-F5344CB8AC3E}">
        <p14:creationId xmlns:p14="http://schemas.microsoft.com/office/powerpoint/2010/main" val="37392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FAF7CB5-828F-90AF-71EC-637E11019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3" r="35982" b="140"/>
          <a:stretch/>
        </p:blipFill>
        <p:spPr>
          <a:xfrm>
            <a:off x="20" y="6250562"/>
            <a:ext cx="7805037" cy="5978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98C938-06ED-461E-E7B3-D57235C56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F29FE1-CB2B-9849-440C-B586BE8AD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48347"/>
              </p:ext>
            </p:extLst>
          </p:nvPr>
        </p:nvGraphicFramePr>
        <p:xfrm>
          <a:off x="0" y="-1"/>
          <a:ext cx="12191999" cy="6694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468787654"/>
                    </a:ext>
                  </a:extLst>
                </a:gridCol>
              </a:tblGrid>
              <a:tr h="669429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</a:pPr>
                      <a:r>
                        <a:rPr lang="pt-B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Valores de referência e interpretação clínica da P0.1</a:t>
                      </a:r>
                    </a:p>
                  </a:txBody>
                  <a:tcPr marL="85634" marR="85634" marT="42817" marB="428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3706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85775"/>
              </p:ext>
            </p:extLst>
          </p:nvPr>
        </p:nvGraphicFramePr>
        <p:xfrm>
          <a:off x="0" y="669429"/>
          <a:ext cx="12192000" cy="5808220"/>
        </p:xfrm>
        <a:graphic>
          <a:graphicData uri="http://schemas.openxmlformats.org/drawingml/2006/table">
            <a:tbl>
              <a:tblPr firstRow="1" firstCol="1" bandRow="1"/>
              <a:tblGrid>
                <a:gridCol w="1859694">
                  <a:extLst>
                    <a:ext uri="{9D8B030D-6E8A-4147-A177-3AD203B41FA5}">
                      <a16:colId xmlns:a16="http://schemas.microsoft.com/office/drawing/2014/main" val="468577582"/>
                    </a:ext>
                  </a:extLst>
                </a:gridCol>
                <a:gridCol w="3114100">
                  <a:extLst>
                    <a:ext uri="{9D8B030D-6E8A-4147-A177-3AD203B41FA5}">
                      <a16:colId xmlns:a16="http://schemas.microsoft.com/office/drawing/2014/main" val="2014089996"/>
                    </a:ext>
                  </a:extLst>
                </a:gridCol>
                <a:gridCol w="7218206">
                  <a:extLst>
                    <a:ext uri="{9D8B030D-6E8A-4147-A177-3AD203B41FA5}">
                      <a16:colId xmlns:a16="http://schemas.microsoft.com/office/drawing/2014/main" val="2050886138"/>
                    </a:ext>
                  </a:extLst>
                </a:gridCol>
              </a:tblGrid>
              <a:tr h="418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P0.1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Valores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Interpretação clínica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514777"/>
                  </a:ext>
                </a:extLst>
              </a:tr>
              <a:tr h="885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Normalidade</a:t>
                      </a:r>
                      <a:endParaRPr lang="pt-BR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1,5 – 3,5 cmH</a:t>
                      </a:r>
                      <a:r>
                        <a:rPr lang="pt-BR" sz="240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Drive ventilatório normal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Normoassistência</a:t>
                      </a: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ventilatória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488279"/>
                  </a:ext>
                </a:extLst>
              </a:tr>
              <a:tr h="1351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Baixo</a:t>
                      </a:r>
                      <a:endParaRPr lang="pt-BR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&lt; 1,0 cmH</a:t>
                      </a:r>
                      <a:r>
                        <a:rPr lang="pt-BR" sz="240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Drive ventilatório </a:t>
                      </a:r>
                      <a:r>
                        <a:rPr lang="pt-BR" sz="2400" dirty="0" err="1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hipoestimulado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Super</a:t>
                      </a: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assistência ventilatória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Falha no desmame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97138"/>
                  </a:ext>
                </a:extLst>
              </a:tr>
              <a:tr h="1351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Elevado</a:t>
                      </a:r>
                      <a:endParaRPr lang="pt-BR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&gt; 4,0 cmH</a:t>
                      </a:r>
                      <a:r>
                        <a:rPr lang="pt-BR" sz="240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Drive ventilatório </a:t>
                      </a:r>
                      <a:r>
                        <a:rPr lang="pt-BR" sz="2400" dirty="0" err="1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hiperestimulado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Sub assistência ventilatória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Falha no desmame</a:t>
                      </a:r>
                      <a:endParaRPr lang="pt-BR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20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497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44780</TotalTime>
  <Words>734</Words>
  <Application>Microsoft Macintosh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Holanda</dc:creator>
  <cp:lastModifiedBy>Betina Santos Tomaz</cp:lastModifiedBy>
  <cp:revision>190</cp:revision>
  <dcterms:created xsi:type="dcterms:W3CDTF">2022-05-10T13:45:58Z</dcterms:created>
  <dcterms:modified xsi:type="dcterms:W3CDTF">2023-04-28T14:09:53Z</dcterms:modified>
</cp:coreProperties>
</file>