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90" r:id="rId2"/>
    <p:sldId id="267" r:id="rId3"/>
    <p:sldId id="273" r:id="rId4"/>
    <p:sldId id="276" r:id="rId5"/>
    <p:sldId id="277" r:id="rId6"/>
    <p:sldId id="279" r:id="rId7"/>
    <p:sldId id="280" r:id="rId8"/>
    <p:sldId id="283" r:id="rId9"/>
    <p:sldId id="285" r:id="rId10"/>
    <p:sldId id="287" r:id="rId11"/>
    <p:sldId id="294" r:id="rId12"/>
    <p:sldId id="291" r:id="rId13"/>
    <p:sldId id="292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3C"/>
    <a:srgbClr val="70E0B7"/>
    <a:srgbClr val="FFE9B4"/>
    <a:srgbClr val="FFA1F2"/>
    <a:srgbClr val="FF40FF"/>
    <a:srgbClr val="9A1411"/>
    <a:srgbClr val="0432FF"/>
    <a:srgbClr val="0096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4"/>
    <p:restoredTop sz="95718"/>
  </p:normalViewPr>
  <p:slideViewPr>
    <p:cSldViewPr snapToGrid="0" snapToObjects="1">
      <p:cViewPr varScale="1">
        <p:scale>
          <a:sx n="102" d="100"/>
          <a:sy n="102" d="100"/>
        </p:scale>
        <p:origin x="52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D7A7-A149-9549-90F5-A43C290637C6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9203-3EB7-A94D-BFDB-A51F1C2F0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Indicações e benefícios da capnografia integrada às curvas de ventilação mecânica no paciente intubado. </a:t>
            </a:r>
            <a:r>
              <a:rPr lang="pt-BR" dirty="0"/>
              <a:t>HIC: Hipertensão intracraniana. RCP: Ressuscitação cardiopulmonar.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75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E7456-4FCE-3028-6EEE-AC83C54A6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2F86E6-55DF-F940-61A8-7E1DD30A6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1B28E4-496D-2993-1040-2562F66FB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10.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Capnografia em paciente intubado sob ventilação mecânica durante a ressuscitação cardiopulmonar, desde a parada cardiorrespiratória (PCR), instituição de massagens cardíacas  até o retorno da circulação espontânea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RCEsp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Durante a PCR, os valores de ETCO₂ refletem diretamente o fluxo sanguíneo pulmonar gerado pelas compressões torácicas, funcionando como um marcador indireto da qualidade da massagem cardíaca. Compressões inadequadas ou ineficazes associam-se a baixos valores de ETCO₂, enquanto compressões mais eficazes promovem elevação progressiva da ETCO₂, dentro da faixa-alvo. O aumento sustentado e abrupto da ETCO₂ constitui sinal clássico do retorno da circulação espontânea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RCEsp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As curvas fluxo × tempo demonstram a manutenção do padrão ventilatório ao longo do processo e oscilações pela massagem cardíaca, enquanto 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evidencia a transição de baixos valores de CO₂ exalado durante a RCP para níveis mais elevados e estáveis após 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RCEsp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A5476E-151E-8669-AB35-148D27F6A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2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1DE1C-4778-DBE8-E841-E8999167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762BC9C-CB37-A03D-3632-CDAD3C6A7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2F23F1-10EC-EC8C-53D1-A5F2962CD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11.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Capnografia em paciente com Síndrome do Desconforto Respiratório Agudo, SDRA, intubado sob ventilação mecânica em modo VCV com VC em 6ml/kg de peso predito durante a titulação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decremental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PEEP: 15→10→5cmH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O ajuste da PEEP em 10cmH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resultou na menor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na menor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a-et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dados compatíveis com menor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hiperdistensão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pulmonar e maior área de aeração alveolar e/ou melhor equilíbrio da relação V/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pulmonar em comparação aos outros valores de PEEP.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813418-E831-6CCE-19A7-D62ECA759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2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25A85-E86B-4075-2282-7ABE3EF3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93E4BE-03C3-46C7-A680-BADE38119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5E0AED-33B6-6564-0F44-E64B84860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12.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Capnografia em pacientes intubados sob ventilação mecânica com problemas no controle da entrada e saída de gases respiratórios no circuito do ventilador. Em A) fenômeno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reinalação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causado por mau funcionamento da válvula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exalatória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resultando em retorno parcial do gás exalado no início da inspiração (fases IV 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Verifica-se aumento da pressão inspirada de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PiCO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0, sendo esse valor tanto maior quanto maior for o grau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reinalação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Não havendo hiperventilação compensatória, o fenômeno também elevará 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Em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presença de vazamento com escape aéreo reduz 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precocemente, impedindo a formação do platô alveolar e gerando uma morfologia típica no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B36EE-2D7E-A1E2-EFAA-2C017D463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97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EF212-E6DC-B40B-BFFF-CC63E654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9BABD4-36B1-A25C-31D3-2AD10D2A5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3493E4-0566-F8F6-C459-9D9271200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13.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Capnografia em pacientes intubados sob ventilação mecânica. Em A) a intubação esofágica se caracteriza por valores muito baixos ou mesmo zero de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pequenas “ondas“ achatadas que surgem pela presença residual de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trato digestivo superior logo após o procedimento ou mesmo uma linha reta após alguns segundos. Alguns autores sugerem o termo “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trace,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para alertar a necessidade de uma ação imediata. Em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migração da extremidade do tubo endotraqueal para o brônquio direito. No exemplo, ocorre um esvaziamento mais rápido do pulmão ipsilateral e, posteriormente, do pulmão esquerdo, mais lentamente, gerando uma morfologia bifásica no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é rapidamente corrigida com o reposicionamento adequado na traqueia.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007461-5E97-5E81-5F0C-27C4F3E5E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75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Figura 14. </a:t>
            </a:r>
            <a:r>
              <a:rPr lang="pt-BR" dirty="0"/>
              <a:t>Achados capnográficos comuns no paciente intubado em ventilação.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Obs.: Redução do metabolismo e/ou hiperventilação reduzem a EtCO</a:t>
            </a:r>
            <a:r>
              <a:rPr lang="pt-BR" sz="1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a PaCO</a:t>
            </a:r>
            <a:r>
              <a:rPr lang="pt-BR" sz="1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pt-BR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modo proporcional.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50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2.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Esquema demonstrando a aplicação de capnografia, do tipo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mainstream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adaptada a via aérea artificial em paciente intubado. A pressão exalada de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resulta do acoplamento entre a produção de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relacionada ao metabolismo celular, a perfusão pulmonar, componente hemodinâmico, e a ventilação alveolar, componente ventilatório. A partir da medição da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ao longo da expiração, obtém-se a curva 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tempo, com as suas 4 fases. Fase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corresponde à exalação de volume do espaço morto relacionada a relação entre este e o volume corrente VD/VT, nesse momento 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igual a zero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fase II corresponde ao esvaziamento do volume de gás do espaço alveolar, no qual há uma rápida ascensão da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fase III quando o componente alveolar atinge um platô ao final da expiração, no qual destaca-se o valor da pressão ao final, a 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gradiente entre essas pressões ou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a-et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é, normalmente, de 2 a 5mmHg, sendo tanto menor quanto mais próxima da ideal ou mais homogênea for a relação ventilação/perfusão (V/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nos pulmões.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A382F-787C-B197-7AEA-D6712552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C769FD-56B8-7FFE-0B16-67DA5C784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B3927C-1DDC-20FE-E504-10436259F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3.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integradas às curvas de volume e de fluxo vs. tempo do ventilador mecânico de UTI, com suas 4 fases. A fase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corresponde à exalação de volume do espaço morto (VD), destaque para a possibilidade de medida desse valor na curva de volume corrente (VT), sendo 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igual a zero. A fase II corresponde ao esvaziamento do volume de gás do espaço alveolar, no qual há uma rápida ascensão da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desacelerando até a fase III, quando o componente alveolar atinge um platô até o final da expiração, quando o fluxo expiratório zera e se obtém a medida da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logo antes da fase IV, o começo da inspiração. A medida da 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apresentada com um gradiente normal de 2-5mmHg em relação a PaCO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mostrada para fins didáticos.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45DA9A-C577-9CA9-A109-85792AA3D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4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DB326-5EA7-400D-5A7C-E1C61CA9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58B8AB-2CAE-0C85-31F7-E806F080A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C7DAFA-103A-AB70-604D-6529CEC83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4.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Capnografia em pacientes intubados sob ventilação mecânica em condições de aumento do metabolismo e da produção de CO₂.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Febre, sepse  e outras condições elevam a produção de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(V̇CO₂), resultando em maiores valores PECO₂. Estando preservada a relação ventilação–perfusão, tanto 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quanto a ETCO₂ aumentam de forma proporcional, mantendo um gradiente arterial–expiratório final de CO₂ [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(a–et)CO₂] dentro da normalidade. O aumento da temperatura corporal (36 °C vs. 40 °C) modifica a capnografia e eleva os níveis de CO₂, sem alterações no padrão do fluxo expiratório, indicando que não se trata de hipoventilação alveolar, que é o diagnóstico diferencial dessa condição.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AC1C7C-3C4C-36D0-0C97-2D2567217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67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A4765-B73E-7F7A-301F-CB734052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CE89E8-FAF8-0D10-0F3F-C65AD06FF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2A26840-B0E7-7B97-61E7-BE8204EFA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5.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Capnografia em pacientes intubados sob ventilação mecânica durante hipoventilação alveolar decorrente da redução do volume corrente. A diminuição do volume corrente leva à redução da ventilação alveolar e à consequente retenção de CO₂, resultando em aumentos proporcionais da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e da pressão de CO₂ exalado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PetCO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₂). Na presença de preservação da relação ventilação–perfusão, o gradiente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(a–et)CO₂ permanece dentro da normalidade. A integração dos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formato dentro do fisiológico às curvas volume × tempo demonstrando a redução do VC exalado de 500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250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aponta para a hipoventilação como a causa dos aumentos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 e ETCO₂.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B02084-5753-0EC2-2B65-7197CE4AC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F32F6-69FF-F41B-A009-F7A5E69E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D17608-8333-E499-4C01-BC3D8AD3B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51B893-DDF1-442A-197D-D5C03089B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6.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Capnografia em pacientes intubados sob ventilação mecânica durante hipoperfusão pulmonar causada por choque hemodinâmico com redução do débito cardíaco.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diminuição do débito cardíaco leva ao comprometimento da perfusão pulmonar e à redução da entrega de CO₂ aos alvéolos, resultando em menores valores de CO₂ exalado (ETCO₂), apesar de níveis arteriais de CO₂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₂) preservados ou aumentados. Essa condição cursa com aumento do espaço morto fisiológico (VD/VT) e alargamento do gradiente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(a–et)CO₂. Os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situações de débito cardíaco normal (6 L/min) e reduzido (2 L/min) demonstram uma redução acentuada da ETCO₂ com a ventilação mecânica inalterada, o que evidencia a contribuição predominantemente hemodinâmica para as alterações observadas na capnografia.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8B0521-3168-44C3-04A7-9E5D84023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2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B951-ED2C-15ED-5217-5038B29E2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96E4D3-0D80-CC64-3156-D6C8F1A96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1D4029-105C-5AFB-B38F-771B203D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7.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Capnografia em paciente intubado sob ventilação mecânica com limitação ao fluxo aéreo, aumento da resistência das vias aéreas e desenvolvimento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auto-PEEP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aumento da resistência das vias aéreas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Rva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promove limitação ao fluxo expiratório, dificultando o esvaziamento pulmonar completo durante a expiração. Essa condição resulta em aprisionamento aéreo dinâmico e na geração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auto-PEEP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evidenciada pela incapacidade do fluxo expiratório de retornar a zero antes do início do ciclo inspiratório seguinte. Como consequência, ocorre redução da ventilação alveolar efetiva, com aumento da relação espaço morto/volume corrente (VD/VT). Na capnografia, observa-se redução dos valores de ETCO₂ apesar do aumento concomitante da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₂, refletindo hipoventilação alveolar associada com aumento do gradiente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a-et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apresenta inclinação progressiva da fase III, caracterizando o clássico sinal de “barbatana de tubarão”, típico de obstrução do fluxo aéreo, enquanto a curva fluxo × tempo evidencia a presença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auto-PEEP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8FCFFC-557A-6174-CD63-FD5E1F5E2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92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0496-C637-3CED-3CB8-694E7361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691711-A2EA-BA27-C6E5-949537953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60BE01-5B9C-2FE7-EE08-122D8A1C5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8.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Esquema demonstrando a assincronia de esforços respiratórios ineficazes, perceptível na curva de fluxo, e seu efeito correspondente no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capnograma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caso em particular, as curvas foram obtidas ao gerar-se um esforço muscular respiratório reduzido, como pode ocorrer em paciente que recupera seu esforço muscular após a retirada ou redução do efeito de bloqueador neuromuscular (fenda do curare ou curare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cleft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Observar que ela pode ocorrer no final da expiração produzindo entrada de gás sem 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alterando a PetCO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eventualmente, a ETCO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portanto, gerando variações também no gradiente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a-et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BNM: bloqueio neuromuscular.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2A9F0F-FC8C-21F9-C044-ECE224F7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72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C451-520B-9F3B-B435-F9D0FAE4B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12F5E2-2A94-4EF1-2D9B-74D6ABA27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DD5434-6686-1C97-6E76-C1E627178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9.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Capnografia em paciente intubado sob ventilação mecânica durante a evolução para parada cardiorrespiratória (PCR). À medida que ocorre deterioração hemodinâmica grave e rapidamente progressiva com redução abrupta do débito cardíaco, há colapso da perfusão pulmonar e, consequentemente, da entrega de CO₂ aos alvéolos. Como resultado, observa-se redução rápida da ETCO₂ até valores próximos de zero, apesar da manutenção do padrão ventilatório, evidenciada pela curva fluxo × tempo preservada.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Curvas e dados gerados utilizando o simulador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Xlung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851DE-50DD-D374-C693-0F115DD6F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69203-3EB7-A94D-BFDB-A51F1C2F08C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37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691-ECE6-9344-96E4-00BDD7013586}" type="datetime1">
              <a:rPr lang="pt-BR" smtClean="0"/>
              <a:t>13/02/2026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0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888A-C8FA-7847-8AF3-502E519A83DA}" type="datetime1">
              <a:rPr lang="pt-BR" smtClean="0"/>
              <a:t>13/02/2026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8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E554-1A7E-4E4E-8ECE-36AB204F813C}" type="datetime1">
              <a:rPr lang="pt-BR" smtClean="0"/>
              <a:t>13/02/2026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4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D52B-38CE-504C-B9A5-3DAE68A84FEB}" type="datetime1">
              <a:rPr lang="pt-BR" smtClean="0"/>
              <a:t>13/02/2026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2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5057-81A4-8447-A62B-0FAF19A7BB13}" type="datetime1">
              <a:rPr lang="pt-BR" smtClean="0"/>
              <a:t>13/02/2026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23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5892-32B3-EC48-B2AC-285A38F0FF42}" type="datetime1">
              <a:rPr lang="pt-BR" smtClean="0"/>
              <a:t>13/02/2026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8E83-3C90-A040-BBF6-AC88DBA6FEF4}" type="datetime1">
              <a:rPr lang="pt-BR" smtClean="0"/>
              <a:t>13/02/2026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32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7A4B-32B2-D043-98AE-3A0C8D1E8528}" type="datetime1">
              <a:rPr lang="pt-BR" smtClean="0"/>
              <a:t>13/02/2026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20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0916-3C61-144E-838F-B3D628C21D0F}" type="datetime1">
              <a:rPr lang="pt-BR" smtClean="0"/>
              <a:t>13/02/2026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81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3A94-D85C-3640-9495-1F477E8DEEF0}" type="datetime1">
              <a:rPr lang="pt-BR" smtClean="0"/>
              <a:t>13/02/2026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88E5-A029-E147-B2DA-D9093C8DA1F6}" type="datetime1">
              <a:rPr lang="pt-BR" smtClean="0"/>
              <a:t>13/02/2026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www.xlung.net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55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360D-BE1E-924E-9DFF-674042395074}" type="datetime1">
              <a:rPr lang="pt-BR" smtClean="0"/>
              <a:t>13/02/2026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www.xlung.net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4042-84B9-5049-B780-B29F6D1CC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1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5AC7BF-8FAE-B886-7BD1-03244476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297613"/>
            <a:ext cx="863600" cy="4064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A96C3B-44A6-D444-95A7-FD78463A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826398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Indicações de capnografia no paciente intubado em VM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AB706A-00AD-9D53-F7CA-42C36D9FC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157538"/>
            <a:ext cx="11071224" cy="4900216"/>
          </a:xfrm>
        </p:spPr>
        <p:txBody>
          <a:bodyPr>
            <a:noAutofit/>
          </a:bodyPr>
          <a:lstStyle/>
          <a:p>
            <a:pPr lvl="0" algn="just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Monitorização contínua da ventilação pulmonar</a:t>
            </a:r>
          </a:p>
          <a:p>
            <a:pPr lvl="1"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detecção precoce de hipoventilação e hiperventilação, essencial em pacientes neurológicos e HIC</a:t>
            </a:r>
          </a:p>
          <a:p>
            <a:pPr lvl="1"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ajuste de volume corrente, frequência respiratória e volume minuto</a:t>
            </a:r>
          </a:p>
          <a:p>
            <a:pPr lvl="0" algn="just">
              <a:defRPr/>
            </a:pPr>
            <a:r>
              <a:rPr lang="pt-B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Confirmação e monitorização contínua do posicionamento do tubo traqueal</a:t>
            </a:r>
          </a:p>
          <a:p>
            <a:pPr lvl="1" algn="just">
              <a:defRPr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detecção de intubação esofágica, deslocamento e extubação acidental</a:t>
            </a:r>
            <a:endParaRPr lang="pt-BR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just">
              <a:defRPr/>
            </a:pPr>
            <a:r>
              <a:rPr lang="pt-B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Identificação de alterações mecânicas e obstrutivas</a:t>
            </a:r>
          </a:p>
          <a:p>
            <a:pPr lvl="1" algn="just">
              <a:defRPr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análise da morfologia do capnograma: “</a:t>
            </a:r>
            <a:r>
              <a:rPr lang="pt-BR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shark</a:t>
            </a: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</a:t>
            </a:r>
            <a:r>
              <a:rPr lang="pt-BR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fin</a:t>
            </a: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”, auto-PEEP, assincronias</a:t>
            </a:r>
          </a:p>
          <a:p>
            <a:pPr algn="just">
              <a:defRPr/>
            </a:pPr>
            <a:r>
              <a:rPr lang="pt-B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Avaliação da qualidade da RCP e identificação do retorno da circulação espontânea</a:t>
            </a:r>
          </a:p>
          <a:p>
            <a:pPr algn="just">
              <a:defRPr/>
            </a:pPr>
            <a:r>
              <a:rPr lang="pt-B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Estimativa do espaço morto fisiológico e alterações V/Q e titulação da PEEP</a:t>
            </a:r>
          </a:p>
          <a:p>
            <a:pPr lvl="1" algn="just">
              <a:defRPr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gradiente PaCO₂-ETCO₂ e análise da tendência da </a:t>
            </a:r>
            <a:r>
              <a:rPr lang="pt-BR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EtCO</a:t>
            </a: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₂</a:t>
            </a:r>
          </a:p>
          <a:p>
            <a:pPr algn="just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Detecção de </a:t>
            </a:r>
            <a:r>
              <a:rPr lang="pt-B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problemas de funcionamento do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ventilador e posição do tubo traqueal</a:t>
            </a:r>
          </a:p>
          <a:p>
            <a:pPr lvl="1" algn="just">
              <a:defRPr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desconexão do circuito, obstrução do tubo, acúmulo de secreções</a:t>
            </a:r>
          </a:p>
          <a:p>
            <a:pPr algn="just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lvl="1" indent="0" algn="just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 algn="just">
              <a:lnSpc>
                <a:spcPts val="1960"/>
              </a:lnSpc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 algn="just">
              <a:lnSpc>
                <a:spcPts val="1960"/>
              </a:lnSpc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5431B5D-6201-D270-B57E-88C690D1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37063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</p:spTree>
    <p:extLst>
      <p:ext uri="{BB962C8B-B14F-4D97-AF65-F5344CB8AC3E}">
        <p14:creationId xmlns:p14="http://schemas.microsoft.com/office/powerpoint/2010/main" val="165045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07CD-5E36-9B49-3498-7E6D3F843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Diagrama&#10;&#10;O conteúdo gerado por IA pode estar incorreto.">
            <a:extLst>
              <a:ext uri="{FF2B5EF4-FFF2-40B4-BE49-F238E27FC236}">
                <a16:creationId xmlns:a16="http://schemas.microsoft.com/office/drawing/2014/main" id="{E564A619-5B00-76BD-26BA-28DAE884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67" r="30628"/>
          <a:stretch>
            <a:fillRect/>
          </a:stretch>
        </p:blipFill>
        <p:spPr>
          <a:xfrm>
            <a:off x="2408284" y="2396944"/>
            <a:ext cx="573588" cy="36830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C2BA4D50-1867-42C5-8078-E94D775894DD}"/>
              </a:ext>
            </a:extLst>
          </p:cNvPr>
          <p:cNvSpPr txBox="1"/>
          <p:nvPr/>
        </p:nvSpPr>
        <p:spPr>
          <a:xfrm>
            <a:off x="1208943" y="4976210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DBE1BE-1AB6-5439-D901-DAD1465D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Ressuscitação cardiorrespiratória até o </a:t>
            </a:r>
            <a:r>
              <a:rPr lang="pt-BR" sz="3600" dirty="0" err="1">
                <a:solidFill>
                  <a:schemeClr val="bg1"/>
                </a:solidFill>
              </a:rPr>
              <a:t>RCEsp</a:t>
            </a:r>
            <a:r>
              <a:rPr lang="pt-BR" sz="3600" dirty="0">
                <a:solidFill>
                  <a:schemeClr val="bg1"/>
                </a:solidFill>
              </a:rPr>
              <a:t> pós-PCR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0638D9-3CD8-B6DD-6D15-68C11BD05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B120871-B853-9F63-CAE1-1A198B14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242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sp>
        <p:nvSpPr>
          <p:cNvPr id="46" name="Forma Livre 45">
            <a:extLst>
              <a:ext uri="{FF2B5EF4-FFF2-40B4-BE49-F238E27FC236}">
                <a16:creationId xmlns:a16="http://schemas.microsoft.com/office/drawing/2014/main" id="{90B605FF-64A2-0919-D851-663F8AABFE7A}"/>
              </a:ext>
            </a:extLst>
          </p:cNvPr>
          <p:cNvSpPr/>
          <p:nvPr/>
        </p:nvSpPr>
        <p:spPr>
          <a:xfrm>
            <a:off x="5127914" y="36215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1B019D21-1216-3CE5-A7E7-93373FCB6CFA}"/>
              </a:ext>
            </a:extLst>
          </p:cNvPr>
          <p:cNvSpPr/>
          <p:nvPr/>
        </p:nvSpPr>
        <p:spPr>
          <a:xfrm>
            <a:off x="7401330" y="36215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26FA72-10C1-9242-D04A-89AA989D3D4D}"/>
              </a:ext>
            </a:extLst>
          </p:cNvPr>
          <p:cNvSpPr txBox="1"/>
          <p:nvPr/>
        </p:nvSpPr>
        <p:spPr>
          <a:xfrm>
            <a:off x="1198368" y="3019380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Fluxo</a:t>
            </a:r>
          </a:p>
          <a:p>
            <a:pPr algn="ctr"/>
            <a:r>
              <a:rPr lang="pt-BR" sz="1400" dirty="0"/>
              <a:t>L/min</a:t>
            </a:r>
          </a:p>
        </p:txBody>
      </p:sp>
      <p:pic>
        <p:nvPicPr>
          <p:cNvPr id="25" name="Imagem 24" descr="Polígono&#10;&#10;O conteúdo gerado por IA pode estar incorreto.">
            <a:extLst>
              <a:ext uri="{FF2B5EF4-FFF2-40B4-BE49-F238E27FC236}">
                <a16:creationId xmlns:a16="http://schemas.microsoft.com/office/drawing/2014/main" id="{EAB5816E-ED75-8A6D-249C-34EDF1CF7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705" y="2447934"/>
            <a:ext cx="1365748" cy="3617944"/>
          </a:xfrm>
          <a:prstGeom prst="rect">
            <a:avLst/>
          </a:prstGeom>
        </p:spPr>
      </p:pic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E7F2D345-4C7E-F10A-9779-45795E0E7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2737" t="55389" r="24727"/>
          <a:stretch>
            <a:fillRect/>
          </a:stretch>
        </p:blipFill>
        <p:spPr>
          <a:xfrm>
            <a:off x="2396213" y="4668094"/>
            <a:ext cx="655099" cy="1798370"/>
          </a:xfrm>
          <a:prstGeom prst="rect">
            <a:avLst/>
          </a:prstGeom>
        </p:spPr>
      </p:pic>
      <p:pic>
        <p:nvPicPr>
          <p:cNvPr id="27" name="Imagem 26" descr="Forma, Polígono&#10;&#10;O conteúdo gerado por IA pode estar incorreto.">
            <a:extLst>
              <a:ext uri="{FF2B5EF4-FFF2-40B4-BE49-F238E27FC236}">
                <a16:creationId xmlns:a16="http://schemas.microsoft.com/office/drawing/2014/main" id="{0A073C7C-8C52-78EC-1E65-71B0B7EFD7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29"/>
          <a:stretch>
            <a:fillRect/>
          </a:stretch>
        </p:blipFill>
        <p:spPr>
          <a:xfrm>
            <a:off x="4343077" y="2358844"/>
            <a:ext cx="1853009" cy="3759200"/>
          </a:xfrm>
          <a:prstGeom prst="rect">
            <a:avLst/>
          </a:prstGeom>
        </p:spPr>
      </p:pic>
      <p:pic>
        <p:nvPicPr>
          <p:cNvPr id="31" name="Imagem 30" descr="Forma&#10;&#10;O conteúdo gerado por IA pode estar incorreto.">
            <a:extLst>
              <a:ext uri="{FF2B5EF4-FFF2-40B4-BE49-F238E27FC236}">
                <a16:creationId xmlns:a16="http://schemas.microsoft.com/office/drawing/2014/main" id="{A7AA2F40-2748-46C5-316A-6128523A815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77"/>
          <a:stretch>
            <a:fillRect/>
          </a:stretch>
        </p:blipFill>
        <p:spPr>
          <a:xfrm>
            <a:off x="6372709" y="2317973"/>
            <a:ext cx="1882701" cy="37973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DB3CE7F-C45B-3879-7572-5DFB9BB894F1}"/>
              </a:ext>
            </a:extLst>
          </p:cNvPr>
          <p:cNvSpPr txBox="1"/>
          <p:nvPr/>
        </p:nvSpPr>
        <p:spPr>
          <a:xfrm>
            <a:off x="2682813" y="4118965"/>
            <a:ext cx="1578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Início da RCP</a:t>
            </a:r>
          </a:p>
        </p:txBody>
      </p:sp>
      <p:pic>
        <p:nvPicPr>
          <p:cNvPr id="33" name="Imagem 32" descr="Diagrama&#10;&#10;O conteúdo gerado por IA pode estar incorreto.">
            <a:extLst>
              <a:ext uri="{FF2B5EF4-FFF2-40B4-BE49-F238E27FC236}">
                <a16:creationId xmlns:a16="http://schemas.microsoft.com/office/drawing/2014/main" id="{A2F840D6-F811-79B6-93DD-CD79A32A42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641"/>
          <a:stretch>
            <a:fillRect/>
          </a:stretch>
        </p:blipFill>
        <p:spPr>
          <a:xfrm>
            <a:off x="8255409" y="2359426"/>
            <a:ext cx="2395037" cy="369570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941F00DD-0C59-24BB-377A-2230679620C6}"/>
              </a:ext>
            </a:extLst>
          </p:cNvPr>
          <p:cNvSpPr txBox="1"/>
          <p:nvPr/>
        </p:nvSpPr>
        <p:spPr>
          <a:xfrm>
            <a:off x="8432033" y="1064077"/>
            <a:ext cx="2622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EtCO</a:t>
            </a:r>
            <a:r>
              <a:rPr lang="pt-BR" sz="2000" baseline="-25000" dirty="0"/>
              <a:t>2</a:t>
            </a:r>
          </a:p>
          <a:p>
            <a:r>
              <a:rPr lang="pt-BR" sz="2000" dirty="0"/>
              <a:t>- Reflete a qualidade da massagem cardíaca</a:t>
            </a:r>
          </a:p>
          <a:p>
            <a:r>
              <a:rPr lang="pt-BR" b="1" dirty="0"/>
              <a:t>- Identifica o retorno da circulação espontânea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9EA9D9F-49A3-ABC4-D223-26249E594BC4}"/>
              </a:ext>
            </a:extLst>
          </p:cNvPr>
          <p:cNvSpPr txBox="1"/>
          <p:nvPr/>
        </p:nvSpPr>
        <p:spPr>
          <a:xfrm>
            <a:off x="8530479" y="4007221"/>
            <a:ext cx="1211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 err="1"/>
              <a:t>RCEsp</a:t>
            </a:r>
            <a:endParaRPr lang="pt-BR" sz="2000" dirty="0"/>
          </a:p>
        </p:txBody>
      </p:sp>
      <p:pic>
        <p:nvPicPr>
          <p:cNvPr id="21" name="Imagem 20" descr="Diagrama&#10;&#10;O conteúdo gerado por IA pode estar incorreto.">
            <a:extLst>
              <a:ext uri="{FF2B5EF4-FFF2-40B4-BE49-F238E27FC236}">
                <a16:creationId xmlns:a16="http://schemas.microsoft.com/office/drawing/2014/main" id="{DF238CBB-714C-184B-1A5F-DB3ED43A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463"/>
          <a:stretch>
            <a:fillRect/>
          </a:stretch>
        </p:blipFill>
        <p:spPr>
          <a:xfrm>
            <a:off x="1864042" y="2396944"/>
            <a:ext cx="532171" cy="3683000"/>
          </a:xfrm>
          <a:prstGeom prst="rect">
            <a:avLst/>
          </a:prstGeom>
        </p:spPr>
      </p:pic>
      <p:sp>
        <p:nvSpPr>
          <p:cNvPr id="56" name="Chave Direita 55">
            <a:extLst>
              <a:ext uri="{FF2B5EF4-FFF2-40B4-BE49-F238E27FC236}">
                <a16:creationId xmlns:a16="http://schemas.microsoft.com/office/drawing/2014/main" id="{577787E2-9611-283E-B780-1121763EABAC}"/>
              </a:ext>
            </a:extLst>
          </p:cNvPr>
          <p:cNvSpPr/>
          <p:nvPr/>
        </p:nvSpPr>
        <p:spPr>
          <a:xfrm>
            <a:off x="2427437" y="4994139"/>
            <a:ext cx="61325" cy="474331"/>
          </a:xfrm>
          <a:prstGeom prst="righ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C8CC0088-FC8B-3EBE-2B1F-F03602BEB2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536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rcRect r="50307"/>
          <a:stretch>
            <a:fillRect/>
          </a:stretch>
        </p:blipFill>
        <p:spPr>
          <a:xfrm>
            <a:off x="2227629" y="1080503"/>
            <a:ext cx="1256824" cy="12204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00021E-2E06-9A42-9A03-2B3FB63932CD}"/>
              </a:ext>
            </a:extLst>
          </p:cNvPr>
          <p:cNvSpPr txBox="1"/>
          <p:nvPr/>
        </p:nvSpPr>
        <p:spPr>
          <a:xfrm>
            <a:off x="3689403" y="1489114"/>
            <a:ext cx="4411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4F904A-C2AE-936D-45C4-A01B67F69F4F}"/>
              </a:ext>
            </a:extLst>
          </p:cNvPr>
          <p:cNvSpPr txBox="1"/>
          <p:nvPr/>
        </p:nvSpPr>
        <p:spPr>
          <a:xfrm>
            <a:off x="4895530" y="1489114"/>
            <a:ext cx="682944" cy="369332"/>
          </a:xfrm>
          <a:prstGeom prst="rect">
            <a:avLst/>
          </a:prstGeom>
          <a:solidFill>
            <a:srgbClr val="70E0B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Fraca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6CA88E-77F7-FAE1-7CF1-33D278E5B385}"/>
              </a:ext>
            </a:extLst>
          </p:cNvPr>
          <p:cNvSpPr txBox="1"/>
          <p:nvPr/>
        </p:nvSpPr>
        <p:spPr>
          <a:xfrm>
            <a:off x="6877813" y="1481504"/>
            <a:ext cx="87415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Intensa</a:t>
            </a:r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id="{6DE9CC69-3013-FD07-16A9-4C7BA80FC9DC}"/>
              </a:ext>
            </a:extLst>
          </p:cNvPr>
          <p:cNvSpPr/>
          <p:nvPr/>
        </p:nvSpPr>
        <p:spPr>
          <a:xfrm>
            <a:off x="3272254" y="1558684"/>
            <a:ext cx="322900" cy="264097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B54365D-BD9E-129A-3D39-E7EBD08E9E75}"/>
              </a:ext>
            </a:extLst>
          </p:cNvPr>
          <p:cNvSpPr txBox="1"/>
          <p:nvPr/>
        </p:nvSpPr>
        <p:spPr>
          <a:xfrm>
            <a:off x="2404735" y="4912113"/>
            <a:ext cx="125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EtCO</a:t>
            </a:r>
            <a:r>
              <a:rPr lang="pt-BR" baseline="-25000" dirty="0"/>
              <a:t>2</a:t>
            </a:r>
          </a:p>
          <a:p>
            <a:r>
              <a:rPr lang="pt-BR" dirty="0"/>
              <a:t>Faixa alvo 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9585FB8B-4A9D-4873-F76C-302AD31F62EB}"/>
              </a:ext>
            </a:extLst>
          </p:cNvPr>
          <p:cNvSpPr/>
          <p:nvPr/>
        </p:nvSpPr>
        <p:spPr>
          <a:xfrm>
            <a:off x="1981200" y="4858871"/>
            <a:ext cx="275457" cy="717503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D443BA0-4221-5789-FCC0-234430A52305}"/>
              </a:ext>
            </a:extLst>
          </p:cNvPr>
          <p:cNvCxnSpPr>
            <a:cxnSpLocks/>
          </p:cNvCxnSpPr>
          <p:nvPr/>
        </p:nvCxnSpPr>
        <p:spPr>
          <a:xfrm>
            <a:off x="4398395" y="1461266"/>
            <a:ext cx="38423" cy="45720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E2C9E41-364E-5CAA-42C8-7BBD043B1876}"/>
              </a:ext>
            </a:extLst>
          </p:cNvPr>
          <p:cNvCxnSpPr>
            <a:cxnSpLocks/>
          </p:cNvCxnSpPr>
          <p:nvPr/>
        </p:nvCxnSpPr>
        <p:spPr>
          <a:xfrm>
            <a:off x="6059217" y="1461266"/>
            <a:ext cx="38423" cy="45720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99BAD14-C52A-AB4B-3556-D47E15D34F34}"/>
              </a:ext>
            </a:extLst>
          </p:cNvPr>
          <p:cNvCxnSpPr>
            <a:cxnSpLocks/>
          </p:cNvCxnSpPr>
          <p:nvPr/>
        </p:nvCxnSpPr>
        <p:spPr>
          <a:xfrm>
            <a:off x="6379541" y="1461266"/>
            <a:ext cx="38423" cy="457203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2F0F733-8833-59CB-71BA-E4A722313A81}"/>
              </a:ext>
            </a:extLst>
          </p:cNvPr>
          <p:cNvCxnSpPr>
            <a:cxnSpLocks/>
          </p:cNvCxnSpPr>
          <p:nvPr/>
        </p:nvCxnSpPr>
        <p:spPr>
          <a:xfrm>
            <a:off x="8211813" y="1461266"/>
            <a:ext cx="38423" cy="457203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3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32BDB-E462-80D4-D029-B259ADF7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Ícone&#10;&#10;O conteúdo gerado por IA pode estar incorreto.">
            <a:extLst>
              <a:ext uri="{FF2B5EF4-FFF2-40B4-BE49-F238E27FC236}">
                <a16:creationId xmlns:a16="http://schemas.microsoft.com/office/drawing/2014/main" id="{203428A4-50D5-426A-58FF-8081895C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04" y="2177131"/>
            <a:ext cx="1905609" cy="3984843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BA4809E-A97F-9933-C26B-0EE26E195C60}"/>
              </a:ext>
            </a:extLst>
          </p:cNvPr>
          <p:cNvSpPr txBox="1"/>
          <p:nvPr/>
        </p:nvSpPr>
        <p:spPr>
          <a:xfrm>
            <a:off x="1021552" y="4948127"/>
            <a:ext cx="508473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baseline="-25000" dirty="0"/>
              <a:t>mmHg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07655-10B5-C26B-7AA6-832FC6D5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Efeito da PEEP na mecânica resp. e na P(a-et)CO</a:t>
            </a:r>
            <a:r>
              <a:rPr lang="pt-BR" sz="3600" baseline="-25000" dirty="0">
                <a:solidFill>
                  <a:schemeClr val="bg1"/>
                </a:solidFill>
              </a:rPr>
              <a:t>2 </a:t>
            </a:r>
            <a:r>
              <a:rPr lang="pt-BR" sz="3600" dirty="0">
                <a:solidFill>
                  <a:schemeClr val="bg1"/>
                </a:solidFill>
              </a:rPr>
              <a:t>na SARA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710452-2300-C794-6D32-C2496E10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F53A658B-A5AC-629E-C1B6-EF5608B4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242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0F6D033-0157-FFA0-255B-2E07A86D5090}"/>
              </a:ext>
            </a:extLst>
          </p:cNvPr>
          <p:cNvSpPr txBox="1"/>
          <p:nvPr/>
        </p:nvSpPr>
        <p:spPr>
          <a:xfrm>
            <a:off x="546551" y="2765908"/>
            <a:ext cx="983474" cy="72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Pressão</a:t>
            </a:r>
          </a:p>
          <a:p>
            <a:pPr algn="ctr"/>
            <a:r>
              <a:rPr lang="pt-BR" sz="1600" dirty="0"/>
              <a:t>Via Aérea</a:t>
            </a:r>
          </a:p>
          <a:p>
            <a:pPr algn="ctr"/>
            <a:r>
              <a:rPr lang="pt-BR" sz="1400" baseline="-25000" dirty="0"/>
              <a:t>cmH2O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CAD6112-1EAD-6AD2-7554-B330B3402725}"/>
              </a:ext>
            </a:extLst>
          </p:cNvPr>
          <p:cNvSpPr txBox="1"/>
          <p:nvPr/>
        </p:nvSpPr>
        <p:spPr>
          <a:xfrm>
            <a:off x="8227123" y="2278134"/>
            <a:ext cx="141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P(a-et)CO</a:t>
            </a:r>
            <a:r>
              <a:rPr lang="pt-BR" sz="2000" baseline="-25000" dirty="0"/>
              <a:t>2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7BDDAD-6045-553F-2B3E-A3650C205A9F}"/>
              </a:ext>
            </a:extLst>
          </p:cNvPr>
          <p:cNvSpPr txBox="1"/>
          <p:nvPr/>
        </p:nvSpPr>
        <p:spPr>
          <a:xfrm>
            <a:off x="2157709" y="1546231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15,5cmH</a:t>
            </a:r>
            <a:r>
              <a:rPr lang="pt-B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970828-3B0C-2209-4AA9-A71122F6E18F}"/>
              </a:ext>
            </a:extLst>
          </p:cNvPr>
          <p:cNvSpPr txBox="1"/>
          <p:nvPr/>
        </p:nvSpPr>
        <p:spPr>
          <a:xfrm>
            <a:off x="4513595" y="1546231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12cmH</a:t>
            </a:r>
            <a:r>
              <a:rPr lang="pt-B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3A57DB-B7BB-BDA7-F9D1-9B5045D87B37}"/>
              </a:ext>
            </a:extLst>
          </p:cNvPr>
          <p:cNvSpPr txBox="1"/>
          <p:nvPr/>
        </p:nvSpPr>
        <p:spPr>
          <a:xfrm>
            <a:off x="7003575" y="1548352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14cmH</a:t>
            </a:r>
            <a:r>
              <a:rPr lang="pt-B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24D3070-887A-2F6F-03E1-BFAD6E056771}"/>
              </a:ext>
            </a:extLst>
          </p:cNvPr>
          <p:cNvSpPr/>
          <p:nvPr/>
        </p:nvSpPr>
        <p:spPr>
          <a:xfrm>
            <a:off x="3291381" y="2215664"/>
            <a:ext cx="395427" cy="433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AD401AE-60E4-A0FB-375C-7AE24239DBBC}"/>
              </a:ext>
            </a:extLst>
          </p:cNvPr>
          <p:cNvSpPr/>
          <p:nvPr/>
        </p:nvSpPr>
        <p:spPr>
          <a:xfrm>
            <a:off x="6432308" y="2090582"/>
            <a:ext cx="395427" cy="433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AEE80492-8D69-13BA-C212-96B25234D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421" y="2215664"/>
            <a:ext cx="2291940" cy="3957894"/>
          </a:xfrm>
          <a:prstGeom prst="rect">
            <a:avLst/>
          </a:prstGeom>
        </p:spPr>
      </p:pic>
      <p:pic>
        <p:nvPicPr>
          <p:cNvPr id="10" name="Imagem 9" descr="Retângulo&#10;&#10;O conteúdo gerado por IA pode estar incorreto.">
            <a:extLst>
              <a:ext uri="{FF2B5EF4-FFF2-40B4-BE49-F238E27FC236}">
                <a16:creationId xmlns:a16="http://schemas.microsoft.com/office/drawing/2014/main" id="{89B1974B-AB19-3AFC-A11F-28C951171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36" y="2290870"/>
            <a:ext cx="1861048" cy="4070748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16C725A-5D38-3A19-EF2F-E6785F817A2D}"/>
              </a:ext>
            </a:extLst>
          </p:cNvPr>
          <p:cNvGrpSpPr/>
          <p:nvPr/>
        </p:nvGrpSpPr>
        <p:grpSpPr>
          <a:xfrm>
            <a:off x="9117771" y="4461541"/>
            <a:ext cx="1030381" cy="562491"/>
            <a:chOff x="10336544" y="1874856"/>
            <a:chExt cx="1030381" cy="562491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B520D73-F84C-9ACC-18C4-04E862A3086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84BC4AB-4231-FECC-C758-CA6774F1412E}"/>
                </a:ext>
              </a:extLst>
            </p:cNvPr>
            <p:cNvSpPr txBox="1"/>
            <p:nvPr/>
          </p:nvSpPr>
          <p:spPr>
            <a:xfrm>
              <a:off x="10665579" y="1874856"/>
              <a:ext cx="696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rgbClr val="7030A0"/>
                  </a:solidFill>
                </a:rPr>
                <a:t>PaCO</a:t>
              </a:r>
              <a:r>
                <a:rPr lang="pt-BR" sz="1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2BAF988-8E14-C186-D8D3-9FAA863CB31C}"/>
                </a:ext>
              </a:extLst>
            </p:cNvPr>
            <p:cNvSpPr txBox="1"/>
            <p:nvPr/>
          </p:nvSpPr>
          <p:spPr>
            <a:xfrm>
              <a:off x="10665579" y="2098793"/>
              <a:ext cx="7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accent6">
                      <a:lumMod val="75000"/>
                    </a:schemeClr>
                  </a:solidFill>
                </a:rPr>
                <a:t>PeCO</a:t>
              </a:r>
              <a:r>
                <a:rPr lang="pt-BR" sz="1600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C9646357-8672-D10A-C84B-CCF0D1478D9E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3CFD9E9-A58A-567F-59F5-553EB41D42DE}"/>
              </a:ext>
            </a:extLst>
          </p:cNvPr>
          <p:cNvSpPr txBox="1"/>
          <p:nvPr/>
        </p:nvSpPr>
        <p:spPr>
          <a:xfrm>
            <a:off x="642039" y="1322725"/>
            <a:ext cx="98975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Driving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Pressure</a:t>
            </a:r>
          </a:p>
          <a:p>
            <a:r>
              <a:rPr lang="pt-B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cmH2O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9E59753-6348-172C-2A44-AC52297E30F3}"/>
              </a:ext>
            </a:extLst>
          </p:cNvPr>
          <p:cNvSpPr txBox="1"/>
          <p:nvPr/>
        </p:nvSpPr>
        <p:spPr>
          <a:xfrm>
            <a:off x="8318625" y="44532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EEF61EA-A445-0C88-EB55-2B48B4F3E8B8}"/>
              </a:ext>
            </a:extLst>
          </p:cNvPr>
          <p:cNvSpPr txBox="1"/>
          <p:nvPr/>
        </p:nvSpPr>
        <p:spPr>
          <a:xfrm>
            <a:off x="8013882" y="464035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516CAD7-BE24-AB57-713D-0C3BD02AC841}"/>
              </a:ext>
            </a:extLst>
          </p:cNvPr>
          <p:cNvSpPr txBox="1"/>
          <p:nvPr/>
        </p:nvSpPr>
        <p:spPr>
          <a:xfrm>
            <a:off x="3727416" y="436523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94CC5E-A93F-1B70-5E20-E3E66BE4B414}"/>
              </a:ext>
            </a:extLst>
          </p:cNvPr>
          <p:cNvSpPr txBox="1"/>
          <p:nvPr/>
        </p:nvSpPr>
        <p:spPr>
          <a:xfrm>
            <a:off x="3353768" y="461178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3A5D1A2-1FBB-1085-20CF-4D23DD64EF9D}"/>
              </a:ext>
            </a:extLst>
          </p:cNvPr>
          <p:cNvSpPr txBox="1"/>
          <p:nvPr/>
        </p:nvSpPr>
        <p:spPr>
          <a:xfrm>
            <a:off x="6004863" y="45405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42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23EE92-6039-0AD2-F1F6-B97032EE815C}"/>
              </a:ext>
            </a:extLst>
          </p:cNvPr>
          <p:cNvSpPr txBox="1"/>
          <p:nvPr/>
        </p:nvSpPr>
        <p:spPr>
          <a:xfrm>
            <a:off x="5591262" y="46840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39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B37A3F6-7639-06A2-22EE-F38451629CA0}"/>
              </a:ext>
            </a:extLst>
          </p:cNvPr>
          <p:cNvSpPr txBox="1"/>
          <p:nvPr/>
        </p:nvSpPr>
        <p:spPr>
          <a:xfrm>
            <a:off x="9679196" y="1423527"/>
            <a:ext cx="2444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Hiperdistensão</a:t>
            </a:r>
            <a:r>
              <a:rPr lang="pt-BR" dirty="0"/>
              <a:t> alveolar</a:t>
            </a:r>
          </a:p>
          <a:p>
            <a:r>
              <a:rPr lang="pt-BR" dirty="0"/>
              <a:t>↑VD/VT </a:t>
            </a:r>
          </a:p>
          <a:p>
            <a:r>
              <a:rPr lang="pt-BR" dirty="0"/>
              <a:t>e/ou ↓ perfusão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D95AFD2-E652-1632-3428-6A1323495364}"/>
              </a:ext>
            </a:extLst>
          </p:cNvPr>
          <p:cNvSpPr txBox="1"/>
          <p:nvPr/>
        </p:nvSpPr>
        <p:spPr>
          <a:xfrm>
            <a:off x="9698625" y="2709510"/>
            <a:ext cx="2320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Recrutamento alveolar</a:t>
            </a:r>
          </a:p>
          <a:p>
            <a:r>
              <a:rPr lang="pt-BR" dirty="0"/>
              <a:t>↓ VD/VT</a:t>
            </a:r>
          </a:p>
          <a:p>
            <a:r>
              <a:rPr lang="pt-BR" dirty="0"/>
              <a:t>e/ou ↑ perfusão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72F25AF-EA38-0D97-B52D-0E7CEEA2FCF5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933710" y="2678244"/>
            <a:ext cx="764915" cy="558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A9344D53-3256-A978-F2A3-51BDBDBE19D6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8933710" y="1950505"/>
            <a:ext cx="745486" cy="32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6574C06-944C-F24A-0E04-E9FC77D06EE9}"/>
              </a:ext>
            </a:extLst>
          </p:cNvPr>
          <p:cNvSpPr txBox="1"/>
          <p:nvPr/>
        </p:nvSpPr>
        <p:spPr>
          <a:xfrm>
            <a:off x="9049554" y="1866811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↑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2F31792-D926-74F2-E927-90564894208E}"/>
              </a:ext>
            </a:extLst>
          </p:cNvPr>
          <p:cNvSpPr txBox="1"/>
          <p:nvPr/>
        </p:nvSpPr>
        <p:spPr>
          <a:xfrm rot="10800000">
            <a:off x="9049554" y="2738229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↑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D85415-508A-8686-A424-E2A428699D37}"/>
              </a:ext>
            </a:extLst>
          </p:cNvPr>
          <p:cNvSpPr txBox="1"/>
          <p:nvPr/>
        </p:nvSpPr>
        <p:spPr>
          <a:xfrm>
            <a:off x="2234673" y="3964928"/>
            <a:ext cx="13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PEEP: 15cmH</a:t>
            </a:r>
            <a:r>
              <a:rPr lang="pt-BR" sz="1400" b="1" baseline="-25000" dirty="0"/>
              <a:t>2</a:t>
            </a:r>
            <a:r>
              <a:rPr lang="pt-BR" sz="1400" b="1" dirty="0"/>
              <a:t>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CAD774-C97E-4621-17A6-E6B4E8F5119E}"/>
              </a:ext>
            </a:extLst>
          </p:cNvPr>
          <p:cNvSpPr txBox="1"/>
          <p:nvPr/>
        </p:nvSpPr>
        <p:spPr>
          <a:xfrm>
            <a:off x="4427152" y="3964928"/>
            <a:ext cx="13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PEEP: 10cmH</a:t>
            </a:r>
            <a:r>
              <a:rPr lang="pt-BR" sz="1400" b="1" baseline="-25000" dirty="0"/>
              <a:t>2</a:t>
            </a:r>
            <a:r>
              <a:rPr lang="pt-BR" sz="1400" b="1" dirty="0"/>
              <a:t>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F62990-53CA-613A-3827-0B4C9E7B3003}"/>
              </a:ext>
            </a:extLst>
          </p:cNvPr>
          <p:cNvSpPr txBox="1"/>
          <p:nvPr/>
        </p:nvSpPr>
        <p:spPr>
          <a:xfrm>
            <a:off x="7002775" y="3958433"/>
            <a:ext cx="134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PEEP: 5cmH</a:t>
            </a:r>
            <a:r>
              <a:rPr lang="pt-BR" sz="1400" b="1" baseline="-25000" dirty="0"/>
              <a:t>2</a:t>
            </a:r>
            <a:r>
              <a:rPr lang="pt-BR" sz="14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8317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147B-E2D2-25D9-28B3-ED0DA33AD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67FA8C9B-780F-EEA7-07D3-3207CE4F9796}"/>
              </a:ext>
            </a:extLst>
          </p:cNvPr>
          <p:cNvSpPr txBox="1"/>
          <p:nvPr/>
        </p:nvSpPr>
        <p:spPr>
          <a:xfrm>
            <a:off x="2795696" y="2132026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515F691-128B-29E5-B47D-A1D58F1E05AB}"/>
              </a:ext>
            </a:extLst>
          </p:cNvPr>
          <p:cNvSpPr txBox="1"/>
          <p:nvPr/>
        </p:nvSpPr>
        <p:spPr>
          <a:xfrm>
            <a:off x="10210765" y="1547882"/>
            <a:ext cx="112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PiCO</a:t>
            </a:r>
            <a:r>
              <a:rPr lang="pt-BR" sz="2000" baseline="-25000" dirty="0"/>
              <a:t>2 </a:t>
            </a:r>
            <a:r>
              <a:rPr lang="pt-BR" sz="2000" dirty="0"/>
              <a:t>&gt; 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DC45A7-ED13-21CA-6701-60BDF5F9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Achados associados a problemas no suporte ventilatório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52CC35-095A-32B7-2B03-6546BC09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B200FB9-B161-5CAB-2A33-B39BCA12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83372" y="6431598"/>
            <a:ext cx="1426051" cy="33337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pic>
        <p:nvPicPr>
          <p:cNvPr id="40" name="Imagem 3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2958864F-391C-2B13-093A-43FAD706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71" y="1392779"/>
            <a:ext cx="530860" cy="1983740"/>
          </a:xfrm>
          <a:prstGeom prst="rect">
            <a:avLst/>
          </a:prstGeom>
        </p:spPr>
      </p:pic>
      <p:sp>
        <p:nvSpPr>
          <p:cNvPr id="42" name="Forma Livre 41">
            <a:extLst>
              <a:ext uri="{FF2B5EF4-FFF2-40B4-BE49-F238E27FC236}">
                <a16:creationId xmlns:a16="http://schemas.microsoft.com/office/drawing/2014/main" id="{AFD38548-4CF4-73D3-7D27-ED88D813AB2A}"/>
              </a:ext>
            </a:extLst>
          </p:cNvPr>
          <p:cNvSpPr/>
          <p:nvPr/>
        </p:nvSpPr>
        <p:spPr>
          <a:xfrm>
            <a:off x="3925955" y="3151085"/>
            <a:ext cx="485176" cy="7481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 44">
            <a:extLst>
              <a:ext uri="{FF2B5EF4-FFF2-40B4-BE49-F238E27FC236}">
                <a16:creationId xmlns:a16="http://schemas.microsoft.com/office/drawing/2014/main" id="{2151EF68-97AA-DF0E-7975-06C4077E7D7F}"/>
              </a:ext>
            </a:extLst>
          </p:cNvPr>
          <p:cNvSpPr/>
          <p:nvPr/>
        </p:nvSpPr>
        <p:spPr>
          <a:xfrm>
            <a:off x="4370042" y="2093786"/>
            <a:ext cx="399935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orma Livre 46">
            <a:extLst>
              <a:ext uri="{FF2B5EF4-FFF2-40B4-BE49-F238E27FC236}">
                <a16:creationId xmlns:a16="http://schemas.microsoft.com/office/drawing/2014/main" id="{D782F4B1-1DB7-4296-5BA6-117AD38043A0}"/>
              </a:ext>
            </a:extLst>
          </p:cNvPr>
          <p:cNvSpPr/>
          <p:nvPr/>
        </p:nvSpPr>
        <p:spPr>
          <a:xfrm>
            <a:off x="4769977" y="1926311"/>
            <a:ext cx="1501940" cy="167475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orma Livre 52">
            <a:extLst>
              <a:ext uri="{FF2B5EF4-FFF2-40B4-BE49-F238E27FC236}">
                <a16:creationId xmlns:a16="http://schemas.microsoft.com/office/drawing/2014/main" id="{505EE707-1A65-6CA6-C1AE-6EF32F217ED5}"/>
              </a:ext>
            </a:extLst>
          </p:cNvPr>
          <p:cNvSpPr/>
          <p:nvPr/>
        </p:nvSpPr>
        <p:spPr>
          <a:xfrm>
            <a:off x="6271917" y="1926311"/>
            <a:ext cx="707147" cy="1123875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Forma Livre 66">
            <a:extLst>
              <a:ext uri="{FF2B5EF4-FFF2-40B4-BE49-F238E27FC236}">
                <a16:creationId xmlns:a16="http://schemas.microsoft.com/office/drawing/2014/main" id="{CE576A88-D368-5AF4-3C6A-7115CD8E8520}"/>
              </a:ext>
            </a:extLst>
          </p:cNvPr>
          <p:cNvSpPr/>
          <p:nvPr/>
        </p:nvSpPr>
        <p:spPr>
          <a:xfrm>
            <a:off x="6979063" y="1853099"/>
            <a:ext cx="399934" cy="1197088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Forma Livre 67">
            <a:extLst>
              <a:ext uri="{FF2B5EF4-FFF2-40B4-BE49-F238E27FC236}">
                <a16:creationId xmlns:a16="http://schemas.microsoft.com/office/drawing/2014/main" id="{AAD725CC-6315-8523-DE46-ACBAC580E6A5}"/>
              </a:ext>
            </a:extLst>
          </p:cNvPr>
          <p:cNvSpPr/>
          <p:nvPr/>
        </p:nvSpPr>
        <p:spPr>
          <a:xfrm>
            <a:off x="7323713" y="1724058"/>
            <a:ext cx="1404975" cy="153911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Forma Livre 68">
            <a:extLst>
              <a:ext uri="{FF2B5EF4-FFF2-40B4-BE49-F238E27FC236}">
                <a16:creationId xmlns:a16="http://schemas.microsoft.com/office/drawing/2014/main" id="{94F95723-ABEE-7B02-6599-D2C42991C7D7}"/>
              </a:ext>
            </a:extLst>
          </p:cNvPr>
          <p:cNvSpPr/>
          <p:nvPr/>
        </p:nvSpPr>
        <p:spPr>
          <a:xfrm>
            <a:off x="8728688" y="1724057"/>
            <a:ext cx="559761" cy="1154234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084D742E-082A-75A2-94CD-A7A4094DB973}"/>
              </a:ext>
            </a:extLst>
          </p:cNvPr>
          <p:cNvCxnSpPr>
            <a:cxnSpLocks/>
          </p:cNvCxnSpPr>
          <p:nvPr/>
        </p:nvCxnSpPr>
        <p:spPr>
          <a:xfrm>
            <a:off x="3935032" y="3232830"/>
            <a:ext cx="627573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a Livre 71">
            <a:extLst>
              <a:ext uri="{FF2B5EF4-FFF2-40B4-BE49-F238E27FC236}">
                <a16:creationId xmlns:a16="http://schemas.microsoft.com/office/drawing/2014/main" id="{12873033-CE23-05C3-FA33-BA370800192C}"/>
              </a:ext>
            </a:extLst>
          </p:cNvPr>
          <p:cNvSpPr/>
          <p:nvPr/>
        </p:nvSpPr>
        <p:spPr>
          <a:xfrm>
            <a:off x="9288449" y="1669760"/>
            <a:ext cx="507325" cy="12085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3047BA0A-A66F-A6EE-7122-E904E87B356C}"/>
              </a:ext>
            </a:extLst>
          </p:cNvPr>
          <p:cNvSpPr txBox="1"/>
          <p:nvPr/>
        </p:nvSpPr>
        <p:spPr>
          <a:xfrm>
            <a:off x="398604" y="1583850"/>
            <a:ext cx="250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A) Reinalação por problema na válvula de exalação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658EA42D-3476-720E-C999-83C020AAEBF4}"/>
              </a:ext>
            </a:extLst>
          </p:cNvPr>
          <p:cNvSpPr txBox="1"/>
          <p:nvPr/>
        </p:nvSpPr>
        <p:spPr>
          <a:xfrm>
            <a:off x="2840872" y="4782617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pic>
        <p:nvPicPr>
          <p:cNvPr id="82" name="Imagem 8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1E6A475-FD03-5724-E516-F2BA7EE84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847" y="4034317"/>
            <a:ext cx="530860" cy="1983740"/>
          </a:xfrm>
          <a:prstGeom prst="rect">
            <a:avLst/>
          </a:prstGeom>
        </p:spPr>
      </p:pic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DF5DF41D-6BAC-A14C-A0B0-8A957B12B6B9}"/>
              </a:ext>
            </a:extLst>
          </p:cNvPr>
          <p:cNvCxnSpPr>
            <a:cxnSpLocks/>
          </p:cNvCxnSpPr>
          <p:nvPr/>
        </p:nvCxnSpPr>
        <p:spPr>
          <a:xfrm flipV="1">
            <a:off x="3971447" y="5840901"/>
            <a:ext cx="6286642" cy="49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B108DF97-54DF-36DB-2B43-5A1965143BF1}"/>
              </a:ext>
            </a:extLst>
          </p:cNvPr>
          <p:cNvSpPr txBox="1"/>
          <p:nvPr/>
        </p:nvSpPr>
        <p:spPr>
          <a:xfrm>
            <a:off x="398604" y="3549654"/>
            <a:ext cx="25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Escape aéreo</a:t>
            </a:r>
          </a:p>
        </p:txBody>
      </p:sp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7B2E632A-9517-D30D-D7A3-DEEFFD769E51}"/>
              </a:ext>
            </a:extLst>
          </p:cNvPr>
          <p:cNvGrpSpPr/>
          <p:nvPr/>
        </p:nvGrpSpPr>
        <p:grpSpPr>
          <a:xfrm>
            <a:off x="3971447" y="4569741"/>
            <a:ext cx="1980512" cy="1306865"/>
            <a:chOff x="4196731" y="3918308"/>
            <a:chExt cx="1980512" cy="1306865"/>
          </a:xfrm>
        </p:grpSpPr>
        <p:sp>
          <p:nvSpPr>
            <p:cNvPr id="83" name="Forma Livre 82">
              <a:extLst>
                <a:ext uri="{FF2B5EF4-FFF2-40B4-BE49-F238E27FC236}">
                  <a16:creationId xmlns:a16="http://schemas.microsoft.com/office/drawing/2014/main" id="{133A8B56-20F4-A501-75EF-38215742AABF}"/>
                </a:ext>
              </a:extLst>
            </p:cNvPr>
            <p:cNvSpPr/>
            <p:nvPr/>
          </p:nvSpPr>
          <p:spPr>
            <a:xfrm>
              <a:off x="4196731" y="5175229"/>
              <a:ext cx="496891" cy="49944"/>
            </a:xfrm>
            <a:custGeom>
              <a:avLst/>
              <a:gdLst>
                <a:gd name="csX0" fmla="*/ 0 w 482138"/>
                <a:gd name="csY0" fmla="*/ 0 h 74814"/>
                <a:gd name="csX1" fmla="*/ 8313 w 482138"/>
                <a:gd name="csY1" fmla="*/ 58189 h 74814"/>
                <a:gd name="csX2" fmla="*/ 33251 w 482138"/>
                <a:gd name="csY2" fmla="*/ 74814 h 74814"/>
                <a:gd name="csX3" fmla="*/ 415636 w 482138"/>
                <a:gd name="csY3" fmla="*/ 66502 h 74814"/>
                <a:gd name="csX4" fmla="*/ 457200 w 482138"/>
                <a:gd name="csY4" fmla="*/ 58189 h 74814"/>
                <a:gd name="csX5" fmla="*/ 473826 w 482138"/>
                <a:gd name="csY5" fmla="*/ 41563 h 74814"/>
                <a:gd name="csX6" fmla="*/ 482138 w 482138"/>
                <a:gd name="csY6" fmla="*/ 33251 h 74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82138" h="74814">
                  <a:moveTo>
                    <a:pt x="0" y="0"/>
                  </a:moveTo>
                  <a:cubicBezTo>
                    <a:pt x="2771" y="19396"/>
                    <a:pt x="355" y="40284"/>
                    <a:pt x="8313" y="58189"/>
                  </a:cubicBezTo>
                  <a:cubicBezTo>
                    <a:pt x="12371" y="67318"/>
                    <a:pt x="23263" y="74610"/>
                    <a:pt x="33251" y="74814"/>
                  </a:cubicBezTo>
                  <a:lnTo>
                    <a:pt x="415636" y="66502"/>
                  </a:lnTo>
                  <a:cubicBezTo>
                    <a:pt x="429491" y="63731"/>
                    <a:pt x="444213" y="63755"/>
                    <a:pt x="457200" y="58189"/>
                  </a:cubicBezTo>
                  <a:cubicBezTo>
                    <a:pt x="464404" y="55102"/>
                    <a:pt x="468284" y="47105"/>
                    <a:pt x="473826" y="41563"/>
                  </a:cubicBezTo>
                  <a:lnTo>
                    <a:pt x="482138" y="33251"/>
                  </a:ln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Forma Livre 132">
              <a:extLst>
                <a:ext uri="{FF2B5EF4-FFF2-40B4-BE49-F238E27FC236}">
                  <a16:creationId xmlns:a16="http://schemas.microsoft.com/office/drawing/2014/main" id="{27F7DD1E-C7E6-B6D3-88C2-9AFA8C35C3FE}"/>
                </a:ext>
              </a:extLst>
            </p:cNvPr>
            <p:cNvSpPr/>
            <p:nvPr/>
          </p:nvSpPr>
          <p:spPr>
            <a:xfrm>
              <a:off x="4709967" y="4078552"/>
              <a:ext cx="260924" cy="1121131"/>
            </a:xfrm>
            <a:custGeom>
              <a:avLst/>
              <a:gdLst>
                <a:gd name="csX0" fmla="*/ 0 w 365760"/>
                <a:gd name="csY0" fmla="*/ 1828800 h 1828800"/>
                <a:gd name="csX1" fmla="*/ 33250 w 365760"/>
                <a:gd name="csY1" fmla="*/ 1770611 h 1828800"/>
                <a:gd name="csX2" fmla="*/ 49876 w 365760"/>
                <a:gd name="csY2" fmla="*/ 1720735 h 1828800"/>
                <a:gd name="csX3" fmla="*/ 74814 w 365760"/>
                <a:gd name="csY3" fmla="*/ 1645920 h 1828800"/>
                <a:gd name="csX4" fmla="*/ 83127 w 365760"/>
                <a:gd name="csY4" fmla="*/ 1620982 h 1828800"/>
                <a:gd name="csX5" fmla="*/ 91440 w 365760"/>
                <a:gd name="csY5" fmla="*/ 1579418 h 1828800"/>
                <a:gd name="csX6" fmla="*/ 99752 w 365760"/>
                <a:gd name="csY6" fmla="*/ 1529542 h 1828800"/>
                <a:gd name="csX7" fmla="*/ 116378 w 365760"/>
                <a:gd name="csY7" fmla="*/ 1454727 h 1828800"/>
                <a:gd name="csX8" fmla="*/ 124690 w 365760"/>
                <a:gd name="csY8" fmla="*/ 1396538 h 1828800"/>
                <a:gd name="csX9" fmla="*/ 133003 w 365760"/>
                <a:gd name="csY9" fmla="*/ 1346662 h 1828800"/>
                <a:gd name="csX10" fmla="*/ 141316 w 365760"/>
                <a:gd name="csY10" fmla="*/ 1280160 h 1828800"/>
                <a:gd name="csX11" fmla="*/ 149629 w 365760"/>
                <a:gd name="csY11" fmla="*/ 1221971 h 1828800"/>
                <a:gd name="csX12" fmla="*/ 157941 w 365760"/>
                <a:gd name="csY12" fmla="*/ 1105593 h 1828800"/>
                <a:gd name="csX13" fmla="*/ 166254 w 365760"/>
                <a:gd name="csY13" fmla="*/ 1047404 h 1828800"/>
                <a:gd name="csX14" fmla="*/ 174567 w 365760"/>
                <a:gd name="csY14" fmla="*/ 939338 h 1828800"/>
                <a:gd name="csX15" fmla="*/ 191192 w 365760"/>
                <a:gd name="csY15" fmla="*/ 789709 h 1828800"/>
                <a:gd name="csX16" fmla="*/ 207818 w 365760"/>
                <a:gd name="csY16" fmla="*/ 631767 h 1828800"/>
                <a:gd name="csX17" fmla="*/ 224443 w 365760"/>
                <a:gd name="csY17" fmla="*/ 523702 h 1828800"/>
                <a:gd name="csX18" fmla="*/ 249381 w 365760"/>
                <a:gd name="csY18" fmla="*/ 315884 h 1828800"/>
                <a:gd name="csX19" fmla="*/ 257694 w 365760"/>
                <a:gd name="csY19" fmla="*/ 282633 h 1828800"/>
                <a:gd name="csX20" fmla="*/ 266007 w 365760"/>
                <a:gd name="csY20" fmla="*/ 241069 h 1828800"/>
                <a:gd name="csX21" fmla="*/ 282632 w 365760"/>
                <a:gd name="csY21" fmla="*/ 174567 h 1828800"/>
                <a:gd name="csX22" fmla="*/ 307570 w 365760"/>
                <a:gd name="csY22" fmla="*/ 74815 h 1828800"/>
                <a:gd name="csX23" fmla="*/ 315883 w 365760"/>
                <a:gd name="csY23" fmla="*/ 49876 h 1828800"/>
                <a:gd name="csX24" fmla="*/ 332509 w 365760"/>
                <a:gd name="csY24" fmla="*/ 33251 h 1828800"/>
                <a:gd name="csX25" fmla="*/ 365760 w 365760"/>
                <a:gd name="csY25" fmla="*/ 0 h 1828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365760" h="1828800">
                  <a:moveTo>
                    <a:pt x="0" y="1828800"/>
                  </a:moveTo>
                  <a:cubicBezTo>
                    <a:pt x="11083" y="1809404"/>
                    <a:pt x="23888" y="1790894"/>
                    <a:pt x="33250" y="1770611"/>
                  </a:cubicBezTo>
                  <a:cubicBezTo>
                    <a:pt x="40594" y="1754699"/>
                    <a:pt x="44334" y="1737360"/>
                    <a:pt x="49876" y="1720735"/>
                  </a:cubicBezTo>
                  <a:lnTo>
                    <a:pt x="74814" y="1645920"/>
                  </a:lnTo>
                  <a:cubicBezTo>
                    <a:pt x="77585" y="1637607"/>
                    <a:pt x="81409" y="1629574"/>
                    <a:pt x="83127" y="1620982"/>
                  </a:cubicBezTo>
                  <a:cubicBezTo>
                    <a:pt x="85898" y="1607127"/>
                    <a:pt x="88913" y="1593319"/>
                    <a:pt x="91440" y="1579418"/>
                  </a:cubicBezTo>
                  <a:cubicBezTo>
                    <a:pt x="94455" y="1562835"/>
                    <a:pt x="96447" y="1546069"/>
                    <a:pt x="99752" y="1529542"/>
                  </a:cubicBezTo>
                  <a:cubicBezTo>
                    <a:pt x="114698" y="1454809"/>
                    <a:pt x="101859" y="1541843"/>
                    <a:pt x="116378" y="1454727"/>
                  </a:cubicBezTo>
                  <a:cubicBezTo>
                    <a:pt x="119599" y="1435400"/>
                    <a:pt x="121711" y="1415903"/>
                    <a:pt x="124690" y="1396538"/>
                  </a:cubicBezTo>
                  <a:cubicBezTo>
                    <a:pt x="127253" y="1379879"/>
                    <a:pt x="130619" y="1363347"/>
                    <a:pt x="133003" y="1346662"/>
                  </a:cubicBezTo>
                  <a:cubicBezTo>
                    <a:pt x="136162" y="1324547"/>
                    <a:pt x="138363" y="1302304"/>
                    <a:pt x="141316" y="1280160"/>
                  </a:cubicBezTo>
                  <a:cubicBezTo>
                    <a:pt x="143906" y="1260739"/>
                    <a:pt x="146858" y="1241367"/>
                    <a:pt x="149629" y="1221971"/>
                  </a:cubicBezTo>
                  <a:cubicBezTo>
                    <a:pt x="152400" y="1183178"/>
                    <a:pt x="154254" y="1144309"/>
                    <a:pt x="157941" y="1105593"/>
                  </a:cubicBezTo>
                  <a:cubicBezTo>
                    <a:pt x="159799" y="1086088"/>
                    <a:pt x="164304" y="1066900"/>
                    <a:pt x="166254" y="1047404"/>
                  </a:cubicBezTo>
                  <a:cubicBezTo>
                    <a:pt x="169849" y="1011455"/>
                    <a:pt x="171087" y="975298"/>
                    <a:pt x="174567" y="939338"/>
                  </a:cubicBezTo>
                  <a:cubicBezTo>
                    <a:pt x="179401" y="889388"/>
                    <a:pt x="185938" y="839616"/>
                    <a:pt x="191192" y="789709"/>
                  </a:cubicBezTo>
                  <a:cubicBezTo>
                    <a:pt x="196734" y="737062"/>
                    <a:pt x="199116" y="683985"/>
                    <a:pt x="207818" y="631767"/>
                  </a:cubicBezTo>
                  <a:cubicBezTo>
                    <a:pt x="214091" y="594124"/>
                    <a:pt x="219861" y="561888"/>
                    <a:pt x="224443" y="523702"/>
                  </a:cubicBezTo>
                  <a:cubicBezTo>
                    <a:pt x="226752" y="504462"/>
                    <a:pt x="240407" y="365241"/>
                    <a:pt x="249381" y="315884"/>
                  </a:cubicBezTo>
                  <a:cubicBezTo>
                    <a:pt x="251425" y="304643"/>
                    <a:pt x="255216" y="293786"/>
                    <a:pt x="257694" y="282633"/>
                  </a:cubicBezTo>
                  <a:cubicBezTo>
                    <a:pt x="260759" y="268840"/>
                    <a:pt x="262580" y="254776"/>
                    <a:pt x="266007" y="241069"/>
                  </a:cubicBezTo>
                  <a:cubicBezTo>
                    <a:pt x="285236" y="164157"/>
                    <a:pt x="262205" y="286916"/>
                    <a:pt x="282632" y="174567"/>
                  </a:cubicBezTo>
                  <a:cubicBezTo>
                    <a:pt x="296063" y="100695"/>
                    <a:pt x="283289" y="147658"/>
                    <a:pt x="307570" y="74815"/>
                  </a:cubicBezTo>
                  <a:cubicBezTo>
                    <a:pt x="310341" y="66502"/>
                    <a:pt x="309687" y="56072"/>
                    <a:pt x="315883" y="49876"/>
                  </a:cubicBezTo>
                  <a:cubicBezTo>
                    <a:pt x="321425" y="44334"/>
                    <a:pt x="327613" y="39371"/>
                    <a:pt x="332509" y="33251"/>
                  </a:cubicBezTo>
                  <a:cubicBezTo>
                    <a:pt x="359260" y="-187"/>
                    <a:pt x="336050" y="14855"/>
                    <a:pt x="36576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4" name="Forma Livre 133">
              <a:extLst>
                <a:ext uri="{FF2B5EF4-FFF2-40B4-BE49-F238E27FC236}">
                  <a16:creationId xmlns:a16="http://schemas.microsoft.com/office/drawing/2014/main" id="{48D4598F-5CCA-D18C-69FD-E1336C4BA73E}"/>
                </a:ext>
              </a:extLst>
            </p:cNvPr>
            <p:cNvSpPr/>
            <p:nvPr/>
          </p:nvSpPr>
          <p:spPr>
            <a:xfrm>
              <a:off x="4967239" y="3924324"/>
              <a:ext cx="219291" cy="148212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9" name="Forma Livre 138">
              <a:extLst>
                <a:ext uri="{FF2B5EF4-FFF2-40B4-BE49-F238E27FC236}">
                  <a16:creationId xmlns:a16="http://schemas.microsoft.com/office/drawing/2014/main" id="{4147BD5F-8CA4-43EC-4569-274A85D26CCD}"/>
                </a:ext>
              </a:extLst>
            </p:cNvPr>
            <p:cNvSpPr/>
            <p:nvPr/>
          </p:nvSpPr>
          <p:spPr>
            <a:xfrm flipH="1">
              <a:off x="5181013" y="3918308"/>
              <a:ext cx="996230" cy="1306865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69570F4A-7B80-9587-1619-4DB2497C6694}"/>
              </a:ext>
            </a:extLst>
          </p:cNvPr>
          <p:cNvGrpSpPr/>
          <p:nvPr/>
        </p:nvGrpSpPr>
        <p:grpSpPr>
          <a:xfrm>
            <a:off x="5936057" y="4619095"/>
            <a:ext cx="2012598" cy="1248362"/>
            <a:chOff x="3850378" y="3968647"/>
            <a:chExt cx="2012598" cy="1273197"/>
          </a:xfrm>
        </p:grpSpPr>
        <p:sp>
          <p:nvSpPr>
            <p:cNvPr id="150" name="Forma Livre 149">
              <a:extLst>
                <a:ext uri="{FF2B5EF4-FFF2-40B4-BE49-F238E27FC236}">
                  <a16:creationId xmlns:a16="http://schemas.microsoft.com/office/drawing/2014/main" id="{A1EC76EC-A1CF-55BD-2830-C6F2C6756F2D}"/>
                </a:ext>
              </a:extLst>
            </p:cNvPr>
            <p:cNvSpPr/>
            <p:nvPr/>
          </p:nvSpPr>
          <p:spPr>
            <a:xfrm>
              <a:off x="3850378" y="5190906"/>
              <a:ext cx="827342" cy="50938"/>
            </a:xfrm>
            <a:custGeom>
              <a:avLst/>
              <a:gdLst>
                <a:gd name="csX0" fmla="*/ 0 w 482138"/>
                <a:gd name="csY0" fmla="*/ 0 h 74814"/>
                <a:gd name="csX1" fmla="*/ 8313 w 482138"/>
                <a:gd name="csY1" fmla="*/ 58189 h 74814"/>
                <a:gd name="csX2" fmla="*/ 33251 w 482138"/>
                <a:gd name="csY2" fmla="*/ 74814 h 74814"/>
                <a:gd name="csX3" fmla="*/ 415636 w 482138"/>
                <a:gd name="csY3" fmla="*/ 66502 h 74814"/>
                <a:gd name="csX4" fmla="*/ 457200 w 482138"/>
                <a:gd name="csY4" fmla="*/ 58189 h 74814"/>
                <a:gd name="csX5" fmla="*/ 473826 w 482138"/>
                <a:gd name="csY5" fmla="*/ 41563 h 74814"/>
                <a:gd name="csX6" fmla="*/ 482138 w 482138"/>
                <a:gd name="csY6" fmla="*/ 33251 h 74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82138" h="74814">
                  <a:moveTo>
                    <a:pt x="0" y="0"/>
                  </a:moveTo>
                  <a:cubicBezTo>
                    <a:pt x="2771" y="19396"/>
                    <a:pt x="355" y="40284"/>
                    <a:pt x="8313" y="58189"/>
                  </a:cubicBezTo>
                  <a:cubicBezTo>
                    <a:pt x="12371" y="67318"/>
                    <a:pt x="23263" y="74610"/>
                    <a:pt x="33251" y="74814"/>
                  </a:cubicBezTo>
                  <a:lnTo>
                    <a:pt x="415636" y="66502"/>
                  </a:lnTo>
                  <a:cubicBezTo>
                    <a:pt x="429491" y="63731"/>
                    <a:pt x="444213" y="63755"/>
                    <a:pt x="457200" y="58189"/>
                  </a:cubicBezTo>
                  <a:cubicBezTo>
                    <a:pt x="464404" y="55102"/>
                    <a:pt x="468284" y="47105"/>
                    <a:pt x="473826" y="41563"/>
                  </a:cubicBezTo>
                  <a:lnTo>
                    <a:pt x="482138" y="33251"/>
                  </a:ln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1" name="Forma Livre 150">
              <a:extLst>
                <a:ext uri="{FF2B5EF4-FFF2-40B4-BE49-F238E27FC236}">
                  <a16:creationId xmlns:a16="http://schemas.microsoft.com/office/drawing/2014/main" id="{055B0E46-9D6B-BBB0-F44C-10714DCB29D7}"/>
                </a:ext>
              </a:extLst>
            </p:cNvPr>
            <p:cNvSpPr/>
            <p:nvPr/>
          </p:nvSpPr>
          <p:spPr>
            <a:xfrm>
              <a:off x="4678163" y="4094770"/>
              <a:ext cx="260924" cy="1121131"/>
            </a:xfrm>
            <a:custGeom>
              <a:avLst/>
              <a:gdLst>
                <a:gd name="csX0" fmla="*/ 0 w 365760"/>
                <a:gd name="csY0" fmla="*/ 1828800 h 1828800"/>
                <a:gd name="csX1" fmla="*/ 33250 w 365760"/>
                <a:gd name="csY1" fmla="*/ 1770611 h 1828800"/>
                <a:gd name="csX2" fmla="*/ 49876 w 365760"/>
                <a:gd name="csY2" fmla="*/ 1720735 h 1828800"/>
                <a:gd name="csX3" fmla="*/ 74814 w 365760"/>
                <a:gd name="csY3" fmla="*/ 1645920 h 1828800"/>
                <a:gd name="csX4" fmla="*/ 83127 w 365760"/>
                <a:gd name="csY4" fmla="*/ 1620982 h 1828800"/>
                <a:gd name="csX5" fmla="*/ 91440 w 365760"/>
                <a:gd name="csY5" fmla="*/ 1579418 h 1828800"/>
                <a:gd name="csX6" fmla="*/ 99752 w 365760"/>
                <a:gd name="csY6" fmla="*/ 1529542 h 1828800"/>
                <a:gd name="csX7" fmla="*/ 116378 w 365760"/>
                <a:gd name="csY7" fmla="*/ 1454727 h 1828800"/>
                <a:gd name="csX8" fmla="*/ 124690 w 365760"/>
                <a:gd name="csY8" fmla="*/ 1396538 h 1828800"/>
                <a:gd name="csX9" fmla="*/ 133003 w 365760"/>
                <a:gd name="csY9" fmla="*/ 1346662 h 1828800"/>
                <a:gd name="csX10" fmla="*/ 141316 w 365760"/>
                <a:gd name="csY10" fmla="*/ 1280160 h 1828800"/>
                <a:gd name="csX11" fmla="*/ 149629 w 365760"/>
                <a:gd name="csY11" fmla="*/ 1221971 h 1828800"/>
                <a:gd name="csX12" fmla="*/ 157941 w 365760"/>
                <a:gd name="csY12" fmla="*/ 1105593 h 1828800"/>
                <a:gd name="csX13" fmla="*/ 166254 w 365760"/>
                <a:gd name="csY13" fmla="*/ 1047404 h 1828800"/>
                <a:gd name="csX14" fmla="*/ 174567 w 365760"/>
                <a:gd name="csY14" fmla="*/ 939338 h 1828800"/>
                <a:gd name="csX15" fmla="*/ 191192 w 365760"/>
                <a:gd name="csY15" fmla="*/ 789709 h 1828800"/>
                <a:gd name="csX16" fmla="*/ 207818 w 365760"/>
                <a:gd name="csY16" fmla="*/ 631767 h 1828800"/>
                <a:gd name="csX17" fmla="*/ 224443 w 365760"/>
                <a:gd name="csY17" fmla="*/ 523702 h 1828800"/>
                <a:gd name="csX18" fmla="*/ 249381 w 365760"/>
                <a:gd name="csY18" fmla="*/ 315884 h 1828800"/>
                <a:gd name="csX19" fmla="*/ 257694 w 365760"/>
                <a:gd name="csY19" fmla="*/ 282633 h 1828800"/>
                <a:gd name="csX20" fmla="*/ 266007 w 365760"/>
                <a:gd name="csY20" fmla="*/ 241069 h 1828800"/>
                <a:gd name="csX21" fmla="*/ 282632 w 365760"/>
                <a:gd name="csY21" fmla="*/ 174567 h 1828800"/>
                <a:gd name="csX22" fmla="*/ 307570 w 365760"/>
                <a:gd name="csY22" fmla="*/ 74815 h 1828800"/>
                <a:gd name="csX23" fmla="*/ 315883 w 365760"/>
                <a:gd name="csY23" fmla="*/ 49876 h 1828800"/>
                <a:gd name="csX24" fmla="*/ 332509 w 365760"/>
                <a:gd name="csY24" fmla="*/ 33251 h 1828800"/>
                <a:gd name="csX25" fmla="*/ 365760 w 365760"/>
                <a:gd name="csY25" fmla="*/ 0 h 1828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365760" h="1828800">
                  <a:moveTo>
                    <a:pt x="0" y="1828800"/>
                  </a:moveTo>
                  <a:cubicBezTo>
                    <a:pt x="11083" y="1809404"/>
                    <a:pt x="23888" y="1790894"/>
                    <a:pt x="33250" y="1770611"/>
                  </a:cubicBezTo>
                  <a:cubicBezTo>
                    <a:pt x="40594" y="1754699"/>
                    <a:pt x="44334" y="1737360"/>
                    <a:pt x="49876" y="1720735"/>
                  </a:cubicBezTo>
                  <a:lnTo>
                    <a:pt x="74814" y="1645920"/>
                  </a:lnTo>
                  <a:cubicBezTo>
                    <a:pt x="77585" y="1637607"/>
                    <a:pt x="81409" y="1629574"/>
                    <a:pt x="83127" y="1620982"/>
                  </a:cubicBezTo>
                  <a:cubicBezTo>
                    <a:pt x="85898" y="1607127"/>
                    <a:pt x="88913" y="1593319"/>
                    <a:pt x="91440" y="1579418"/>
                  </a:cubicBezTo>
                  <a:cubicBezTo>
                    <a:pt x="94455" y="1562835"/>
                    <a:pt x="96447" y="1546069"/>
                    <a:pt x="99752" y="1529542"/>
                  </a:cubicBezTo>
                  <a:cubicBezTo>
                    <a:pt x="114698" y="1454809"/>
                    <a:pt x="101859" y="1541843"/>
                    <a:pt x="116378" y="1454727"/>
                  </a:cubicBezTo>
                  <a:cubicBezTo>
                    <a:pt x="119599" y="1435400"/>
                    <a:pt x="121711" y="1415903"/>
                    <a:pt x="124690" y="1396538"/>
                  </a:cubicBezTo>
                  <a:cubicBezTo>
                    <a:pt x="127253" y="1379879"/>
                    <a:pt x="130619" y="1363347"/>
                    <a:pt x="133003" y="1346662"/>
                  </a:cubicBezTo>
                  <a:cubicBezTo>
                    <a:pt x="136162" y="1324547"/>
                    <a:pt x="138363" y="1302304"/>
                    <a:pt x="141316" y="1280160"/>
                  </a:cubicBezTo>
                  <a:cubicBezTo>
                    <a:pt x="143906" y="1260739"/>
                    <a:pt x="146858" y="1241367"/>
                    <a:pt x="149629" y="1221971"/>
                  </a:cubicBezTo>
                  <a:cubicBezTo>
                    <a:pt x="152400" y="1183178"/>
                    <a:pt x="154254" y="1144309"/>
                    <a:pt x="157941" y="1105593"/>
                  </a:cubicBezTo>
                  <a:cubicBezTo>
                    <a:pt x="159799" y="1086088"/>
                    <a:pt x="164304" y="1066900"/>
                    <a:pt x="166254" y="1047404"/>
                  </a:cubicBezTo>
                  <a:cubicBezTo>
                    <a:pt x="169849" y="1011455"/>
                    <a:pt x="171087" y="975298"/>
                    <a:pt x="174567" y="939338"/>
                  </a:cubicBezTo>
                  <a:cubicBezTo>
                    <a:pt x="179401" y="889388"/>
                    <a:pt x="185938" y="839616"/>
                    <a:pt x="191192" y="789709"/>
                  </a:cubicBezTo>
                  <a:cubicBezTo>
                    <a:pt x="196734" y="737062"/>
                    <a:pt x="199116" y="683985"/>
                    <a:pt x="207818" y="631767"/>
                  </a:cubicBezTo>
                  <a:cubicBezTo>
                    <a:pt x="214091" y="594124"/>
                    <a:pt x="219861" y="561888"/>
                    <a:pt x="224443" y="523702"/>
                  </a:cubicBezTo>
                  <a:cubicBezTo>
                    <a:pt x="226752" y="504462"/>
                    <a:pt x="240407" y="365241"/>
                    <a:pt x="249381" y="315884"/>
                  </a:cubicBezTo>
                  <a:cubicBezTo>
                    <a:pt x="251425" y="304643"/>
                    <a:pt x="255216" y="293786"/>
                    <a:pt x="257694" y="282633"/>
                  </a:cubicBezTo>
                  <a:cubicBezTo>
                    <a:pt x="260759" y="268840"/>
                    <a:pt x="262580" y="254776"/>
                    <a:pt x="266007" y="241069"/>
                  </a:cubicBezTo>
                  <a:cubicBezTo>
                    <a:pt x="285236" y="164157"/>
                    <a:pt x="262205" y="286916"/>
                    <a:pt x="282632" y="174567"/>
                  </a:cubicBezTo>
                  <a:cubicBezTo>
                    <a:pt x="296063" y="100695"/>
                    <a:pt x="283289" y="147658"/>
                    <a:pt x="307570" y="74815"/>
                  </a:cubicBezTo>
                  <a:cubicBezTo>
                    <a:pt x="310341" y="66502"/>
                    <a:pt x="309687" y="56072"/>
                    <a:pt x="315883" y="49876"/>
                  </a:cubicBezTo>
                  <a:cubicBezTo>
                    <a:pt x="321425" y="44334"/>
                    <a:pt x="327613" y="39371"/>
                    <a:pt x="332509" y="33251"/>
                  </a:cubicBezTo>
                  <a:cubicBezTo>
                    <a:pt x="359260" y="-187"/>
                    <a:pt x="336050" y="14855"/>
                    <a:pt x="36576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2" name="Forma Livre 151">
              <a:extLst>
                <a:ext uri="{FF2B5EF4-FFF2-40B4-BE49-F238E27FC236}">
                  <a16:creationId xmlns:a16="http://schemas.microsoft.com/office/drawing/2014/main" id="{75ED3F70-8C48-E31C-6FB7-C30D7A06F968}"/>
                </a:ext>
              </a:extLst>
            </p:cNvPr>
            <p:cNvSpPr/>
            <p:nvPr/>
          </p:nvSpPr>
          <p:spPr>
            <a:xfrm>
              <a:off x="4939087" y="3968647"/>
              <a:ext cx="219291" cy="148212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3" name="Forma Livre 152">
              <a:extLst>
                <a:ext uri="{FF2B5EF4-FFF2-40B4-BE49-F238E27FC236}">
                  <a16:creationId xmlns:a16="http://schemas.microsoft.com/office/drawing/2014/main" id="{CA309133-2A1C-9022-2781-EDAFCBBFA726}"/>
                </a:ext>
              </a:extLst>
            </p:cNvPr>
            <p:cNvSpPr/>
            <p:nvPr/>
          </p:nvSpPr>
          <p:spPr>
            <a:xfrm flipH="1">
              <a:off x="5158377" y="3968647"/>
              <a:ext cx="704599" cy="1273196"/>
            </a:xfrm>
            <a:custGeom>
              <a:avLst/>
              <a:gdLst>
                <a:gd name="csX0" fmla="*/ 0 w 1629294"/>
                <a:gd name="csY0" fmla="*/ 283680 h 283680"/>
                <a:gd name="csX1" fmla="*/ 58189 w 1629294"/>
                <a:gd name="csY1" fmla="*/ 258742 h 283680"/>
                <a:gd name="csX2" fmla="*/ 83127 w 1629294"/>
                <a:gd name="csY2" fmla="*/ 250429 h 283680"/>
                <a:gd name="csX3" fmla="*/ 124691 w 1629294"/>
                <a:gd name="csY3" fmla="*/ 225491 h 283680"/>
                <a:gd name="csX4" fmla="*/ 157942 w 1629294"/>
                <a:gd name="csY4" fmla="*/ 192240 h 283680"/>
                <a:gd name="csX5" fmla="*/ 232756 w 1629294"/>
                <a:gd name="csY5" fmla="*/ 167302 h 283680"/>
                <a:gd name="csX6" fmla="*/ 282633 w 1629294"/>
                <a:gd name="csY6" fmla="*/ 150676 h 283680"/>
                <a:gd name="csX7" fmla="*/ 365760 w 1629294"/>
                <a:gd name="csY7" fmla="*/ 125738 h 283680"/>
                <a:gd name="csX8" fmla="*/ 448887 w 1629294"/>
                <a:gd name="csY8" fmla="*/ 100800 h 283680"/>
                <a:gd name="csX9" fmla="*/ 507076 w 1629294"/>
                <a:gd name="csY9" fmla="*/ 92487 h 283680"/>
                <a:gd name="csX10" fmla="*/ 548640 w 1629294"/>
                <a:gd name="csY10" fmla="*/ 84174 h 283680"/>
                <a:gd name="csX11" fmla="*/ 640080 w 1629294"/>
                <a:gd name="csY11" fmla="*/ 67549 h 283680"/>
                <a:gd name="csX12" fmla="*/ 706582 w 1629294"/>
                <a:gd name="csY12" fmla="*/ 50923 h 283680"/>
                <a:gd name="csX13" fmla="*/ 739833 w 1629294"/>
                <a:gd name="csY13" fmla="*/ 42611 h 283680"/>
                <a:gd name="csX14" fmla="*/ 789709 w 1629294"/>
                <a:gd name="csY14" fmla="*/ 34298 h 283680"/>
                <a:gd name="csX15" fmla="*/ 1072342 w 1629294"/>
                <a:gd name="csY15" fmla="*/ 9360 h 283680"/>
                <a:gd name="csX16" fmla="*/ 1155469 w 1629294"/>
                <a:gd name="csY16" fmla="*/ 1047 h 283680"/>
                <a:gd name="csX17" fmla="*/ 1629294 w 1629294"/>
                <a:gd name="csY17" fmla="*/ 1047 h 283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629294" h="283680">
                  <a:moveTo>
                    <a:pt x="0" y="283680"/>
                  </a:moveTo>
                  <a:cubicBezTo>
                    <a:pt x="19396" y="275367"/>
                    <a:pt x="38596" y="266579"/>
                    <a:pt x="58189" y="258742"/>
                  </a:cubicBezTo>
                  <a:cubicBezTo>
                    <a:pt x="66325" y="255488"/>
                    <a:pt x="75613" y="254937"/>
                    <a:pt x="83127" y="250429"/>
                  </a:cubicBezTo>
                  <a:cubicBezTo>
                    <a:pt x="140175" y="216199"/>
                    <a:pt x="54053" y="249035"/>
                    <a:pt x="124691" y="225491"/>
                  </a:cubicBezTo>
                  <a:cubicBezTo>
                    <a:pt x="135775" y="214407"/>
                    <a:pt x="143072" y="197197"/>
                    <a:pt x="157942" y="192240"/>
                  </a:cubicBezTo>
                  <a:lnTo>
                    <a:pt x="232756" y="167302"/>
                  </a:lnTo>
                  <a:lnTo>
                    <a:pt x="282633" y="150676"/>
                  </a:lnTo>
                  <a:cubicBezTo>
                    <a:pt x="332880" y="138113"/>
                    <a:pt x="305051" y="145974"/>
                    <a:pt x="365760" y="125738"/>
                  </a:cubicBezTo>
                  <a:cubicBezTo>
                    <a:pt x="393101" y="116625"/>
                    <a:pt x="420396" y="105980"/>
                    <a:pt x="448887" y="100800"/>
                  </a:cubicBezTo>
                  <a:cubicBezTo>
                    <a:pt x="468164" y="97295"/>
                    <a:pt x="487749" y="95708"/>
                    <a:pt x="507076" y="92487"/>
                  </a:cubicBezTo>
                  <a:cubicBezTo>
                    <a:pt x="521013" y="90164"/>
                    <a:pt x="534739" y="86701"/>
                    <a:pt x="548640" y="84174"/>
                  </a:cubicBezTo>
                  <a:cubicBezTo>
                    <a:pt x="588660" y="76898"/>
                    <a:pt x="601934" y="76352"/>
                    <a:pt x="640080" y="67549"/>
                  </a:cubicBezTo>
                  <a:cubicBezTo>
                    <a:pt x="662344" y="62411"/>
                    <a:pt x="684415" y="56465"/>
                    <a:pt x="706582" y="50923"/>
                  </a:cubicBezTo>
                  <a:cubicBezTo>
                    <a:pt x="717666" y="48152"/>
                    <a:pt x="728564" y="44489"/>
                    <a:pt x="739833" y="42611"/>
                  </a:cubicBezTo>
                  <a:cubicBezTo>
                    <a:pt x="756458" y="39840"/>
                    <a:pt x="773009" y="36575"/>
                    <a:pt x="789709" y="34298"/>
                  </a:cubicBezTo>
                  <a:cubicBezTo>
                    <a:pt x="982793" y="7969"/>
                    <a:pt x="866349" y="24074"/>
                    <a:pt x="1072342" y="9360"/>
                  </a:cubicBezTo>
                  <a:cubicBezTo>
                    <a:pt x="1100118" y="7376"/>
                    <a:pt x="1127625" y="1463"/>
                    <a:pt x="1155469" y="1047"/>
                  </a:cubicBezTo>
                  <a:cubicBezTo>
                    <a:pt x="1313393" y="-1310"/>
                    <a:pt x="1471352" y="1047"/>
                    <a:pt x="1629294" y="1047"/>
                  </a:cubicBezTo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4" name="Forma Livre 153">
            <a:extLst>
              <a:ext uri="{FF2B5EF4-FFF2-40B4-BE49-F238E27FC236}">
                <a16:creationId xmlns:a16="http://schemas.microsoft.com/office/drawing/2014/main" id="{087051B3-B333-E02C-AFB0-A37FED03A17C}"/>
              </a:ext>
            </a:extLst>
          </p:cNvPr>
          <p:cNvSpPr/>
          <p:nvPr/>
        </p:nvSpPr>
        <p:spPr>
          <a:xfrm>
            <a:off x="7933159" y="5810889"/>
            <a:ext cx="827342" cy="4994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Forma Livre 154">
            <a:extLst>
              <a:ext uri="{FF2B5EF4-FFF2-40B4-BE49-F238E27FC236}">
                <a16:creationId xmlns:a16="http://schemas.microsoft.com/office/drawing/2014/main" id="{826E6A88-0569-4CB8-F9D5-A4A0916CAA27}"/>
              </a:ext>
            </a:extLst>
          </p:cNvPr>
          <p:cNvSpPr/>
          <p:nvPr/>
        </p:nvSpPr>
        <p:spPr>
          <a:xfrm>
            <a:off x="8736639" y="4881322"/>
            <a:ext cx="260924" cy="966809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2" name="Agrupar 211">
            <a:extLst>
              <a:ext uri="{FF2B5EF4-FFF2-40B4-BE49-F238E27FC236}">
                <a16:creationId xmlns:a16="http://schemas.microsoft.com/office/drawing/2014/main" id="{8161F5DA-1DA9-7912-DFE1-8C7191CF59F9}"/>
              </a:ext>
            </a:extLst>
          </p:cNvPr>
          <p:cNvGrpSpPr/>
          <p:nvPr/>
        </p:nvGrpSpPr>
        <p:grpSpPr>
          <a:xfrm>
            <a:off x="9116104" y="3766275"/>
            <a:ext cx="2824106" cy="957692"/>
            <a:chOff x="5537366" y="3530252"/>
            <a:chExt cx="2714118" cy="1028358"/>
          </a:xfrm>
        </p:grpSpPr>
        <p:grpSp>
          <p:nvGrpSpPr>
            <p:cNvPr id="203" name="Agrupar 202">
              <a:extLst>
                <a:ext uri="{FF2B5EF4-FFF2-40B4-BE49-F238E27FC236}">
                  <a16:creationId xmlns:a16="http://schemas.microsoft.com/office/drawing/2014/main" id="{8F4BFA27-60E2-61E4-3455-FC69A6607EE4}"/>
                </a:ext>
              </a:extLst>
            </p:cNvPr>
            <p:cNvGrpSpPr/>
            <p:nvPr/>
          </p:nvGrpSpPr>
          <p:grpSpPr>
            <a:xfrm>
              <a:off x="6039598" y="3552105"/>
              <a:ext cx="2152041" cy="1006505"/>
              <a:chOff x="4187816" y="2956521"/>
              <a:chExt cx="3281524" cy="1647724"/>
            </a:xfrm>
          </p:grpSpPr>
          <p:pic>
            <p:nvPicPr>
              <p:cNvPr id="163" name="Imagem 16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B118F461-E2DA-5A19-D683-670138607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1666" r="42826"/>
              <a:stretch>
                <a:fillRect/>
              </a:stretch>
            </p:blipFill>
            <p:spPr>
              <a:xfrm>
                <a:off x="4187816" y="2956521"/>
                <a:ext cx="2944313" cy="1647724"/>
              </a:xfrm>
              <a:prstGeom prst="rect">
                <a:avLst/>
              </a:prstGeom>
            </p:spPr>
          </p:pic>
          <p:sp>
            <p:nvSpPr>
              <p:cNvPr id="182" name="Retângulo 181">
                <a:extLst>
                  <a:ext uri="{FF2B5EF4-FFF2-40B4-BE49-F238E27FC236}">
                    <a16:creationId xmlns:a16="http://schemas.microsoft.com/office/drawing/2014/main" id="{68D6B527-CD66-93B1-72F4-13737EC71FE6}"/>
                  </a:ext>
                </a:extLst>
              </p:cNvPr>
              <p:cNvSpPr/>
              <p:nvPr/>
            </p:nvSpPr>
            <p:spPr>
              <a:xfrm>
                <a:off x="4346540" y="4272087"/>
                <a:ext cx="1872134" cy="230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6" name="Conector Reto 175">
                <a:extLst>
                  <a:ext uri="{FF2B5EF4-FFF2-40B4-BE49-F238E27FC236}">
                    <a16:creationId xmlns:a16="http://schemas.microsoft.com/office/drawing/2014/main" id="{7BC88A3B-AEC5-4B6C-BB7B-9E580CD55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78110" y="4272310"/>
                <a:ext cx="1040563" cy="0"/>
              </a:xfrm>
              <a:prstGeom prst="line">
                <a:avLst/>
              </a:prstGeom>
              <a:ln w="12700">
                <a:solidFill>
                  <a:srgbClr val="FF2F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ector Reto 178">
                <a:extLst>
                  <a:ext uri="{FF2B5EF4-FFF2-40B4-BE49-F238E27FC236}">
                    <a16:creationId xmlns:a16="http://schemas.microsoft.com/office/drawing/2014/main" id="{5E6ED988-4BF0-E871-F316-2D7049C18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673" y="4266047"/>
                <a:ext cx="1" cy="226873"/>
              </a:xfrm>
              <a:prstGeom prst="line">
                <a:avLst/>
              </a:prstGeom>
              <a:ln w="9525">
                <a:solidFill>
                  <a:srgbClr val="FF2F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tângulo 191">
                <a:extLst>
                  <a:ext uri="{FF2B5EF4-FFF2-40B4-BE49-F238E27FC236}">
                    <a16:creationId xmlns:a16="http://schemas.microsoft.com/office/drawing/2014/main" id="{BC6D8E15-DA4F-CD2F-1CC1-EE82C3F9F9F1}"/>
                  </a:ext>
                </a:extLst>
              </p:cNvPr>
              <p:cNvSpPr/>
              <p:nvPr/>
            </p:nvSpPr>
            <p:spPr>
              <a:xfrm>
                <a:off x="6377399" y="4215653"/>
                <a:ext cx="1091935" cy="329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93" name="Conector Reto 192">
                <a:extLst>
                  <a:ext uri="{FF2B5EF4-FFF2-40B4-BE49-F238E27FC236}">
                    <a16:creationId xmlns:a16="http://schemas.microsoft.com/office/drawing/2014/main" id="{CF04E220-A36B-DCC0-6991-A57BCA35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859" y="4221645"/>
                <a:ext cx="339481" cy="0"/>
              </a:xfrm>
              <a:prstGeom prst="line">
                <a:avLst/>
              </a:prstGeom>
              <a:ln w="12700">
                <a:solidFill>
                  <a:srgbClr val="FF2F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CaixaDeTexto 203">
              <a:extLst>
                <a:ext uri="{FF2B5EF4-FFF2-40B4-BE49-F238E27FC236}">
                  <a16:creationId xmlns:a16="http://schemas.microsoft.com/office/drawing/2014/main" id="{70134475-A485-55AD-4335-7D1558C839C7}"/>
                </a:ext>
              </a:extLst>
            </p:cNvPr>
            <p:cNvSpPr txBox="1"/>
            <p:nvPr/>
          </p:nvSpPr>
          <p:spPr>
            <a:xfrm>
              <a:off x="5537366" y="3797623"/>
              <a:ext cx="423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Vol</a:t>
              </a:r>
            </a:p>
          </p:txBody>
        </p:sp>
        <p:cxnSp>
          <p:nvCxnSpPr>
            <p:cNvPr id="208" name="Conector Reto 207">
              <a:extLst>
                <a:ext uri="{FF2B5EF4-FFF2-40B4-BE49-F238E27FC236}">
                  <a16:creationId xmlns:a16="http://schemas.microsoft.com/office/drawing/2014/main" id="{9D83A496-1FEE-4B7E-72E2-1AF079E0C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2124" y="3530252"/>
              <a:ext cx="0" cy="95777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CaixaDeTexto 210">
              <a:extLst>
                <a:ext uri="{FF2B5EF4-FFF2-40B4-BE49-F238E27FC236}">
                  <a16:creationId xmlns:a16="http://schemas.microsoft.com/office/drawing/2014/main" id="{E9BC110D-5B1A-E615-352C-38C2631C49FA}"/>
                </a:ext>
              </a:extLst>
            </p:cNvPr>
            <p:cNvSpPr txBox="1"/>
            <p:nvPr/>
          </p:nvSpPr>
          <p:spPr>
            <a:xfrm>
              <a:off x="6595654" y="4114413"/>
              <a:ext cx="86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vazamento</a:t>
              </a:r>
            </a:p>
          </p:txBody>
        </p:sp>
        <p:cxnSp>
          <p:nvCxnSpPr>
            <p:cNvPr id="206" name="Conector Reto 205">
              <a:extLst>
                <a:ext uri="{FF2B5EF4-FFF2-40B4-BE49-F238E27FC236}">
                  <a16:creationId xmlns:a16="http://schemas.microsoft.com/office/drawing/2014/main" id="{5818743D-D8A8-2116-7E02-0453ABB7DAB7}"/>
                </a:ext>
              </a:extLst>
            </p:cNvPr>
            <p:cNvCxnSpPr>
              <a:cxnSpLocks/>
            </p:cNvCxnSpPr>
            <p:nvPr/>
          </p:nvCxnSpPr>
          <p:spPr>
            <a:xfrm>
              <a:off x="6058387" y="4478194"/>
              <a:ext cx="21930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0FC6861A-15FB-4885-3AA4-F6A52BD38EBB}"/>
              </a:ext>
            </a:extLst>
          </p:cNvPr>
          <p:cNvSpPr txBox="1"/>
          <p:nvPr/>
        </p:nvSpPr>
        <p:spPr>
          <a:xfrm>
            <a:off x="10250397" y="4713496"/>
            <a:ext cx="678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406302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FA0F-B33C-B9DF-A1E9-9FA1D76D6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34">
            <a:extLst>
              <a:ext uri="{FF2B5EF4-FFF2-40B4-BE49-F238E27FC236}">
                <a16:creationId xmlns:a16="http://schemas.microsoft.com/office/drawing/2014/main" id="{D518FBEC-82C4-089A-777A-D4B63C3BD39C}"/>
              </a:ext>
            </a:extLst>
          </p:cNvPr>
          <p:cNvSpPr txBox="1"/>
          <p:nvPr/>
        </p:nvSpPr>
        <p:spPr>
          <a:xfrm>
            <a:off x="3020980" y="2167278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9C645C-A766-6CFE-A4CE-A61A0B1F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Achados associados a problemas no tubo traqueal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9FF56F-8B61-6DE5-BC4F-ACFFAD53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7D1E37F-5A86-8735-67DE-E5A9A3FA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sp>
        <p:nvSpPr>
          <p:cNvPr id="46" name="Forma Livre 45">
            <a:extLst>
              <a:ext uri="{FF2B5EF4-FFF2-40B4-BE49-F238E27FC236}">
                <a16:creationId xmlns:a16="http://schemas.microsoft.com/office/drawing/2014/main" id="{FA5D4F85-8F62-36BD-B605-406C142F8E2D}"/>
              </a:ext>
            </a:extLst>
          </p:cNvPr>
          <p:cNvSpPr/>
          <p:nvPr/>
        </p:nvSpPr>
        <p:spPr>
          <a:xfrm>
            <a:off x="9108227" y="4690594"/>
            <a:ext cx="311671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9E6D743-24DC-F866-3C53-1A6D2B57E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955" y="1418978"/>
            <a:ext cx="530860" cy="1983740"/>
          </a:xfrm>
          <a:prstGeom prst="rect">
            <a:avLst/>
          </a:prstGeom>
        </p:spPr>
      </p:pic>
      <p:sp>
        <p:nvSpPr>
          <p:cNvPr id="42" name="Forma Livre 41">
            <a:extLst>
              <a:ext uri="{FF2B5EF4-FFF2-40B4-BE49-F238E27FC236}">
                <a16:creationId xmlns:a16="http://schemas.microsoft.com/office/drawing/2014/main" id="{FF1BFC9F-C09E-74F2-125F-BDC90D60339D}"/>
              </a:ext>
            </a:extLst>
          </p:cNvPr>
          <p:cNvSpPr/>
          <p:nvPr/>
        </p:nvSpPr>
        <p:spPr>
          <a:xfrm>
            <a:off x="4151239" y="3188813"/>
            <a:ext cx="485176" cy="7481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 44">
            <a:extLst>
              <a:ext uri="{FF2B5EF4-FFF2-40B4-BE49-F238E27FC236}">
                <a16:creationId xmlns:a16="http://schemas.microsoft.com/office/drawing/2014/main" id="{5AEE2FE5-E6A2-E46E-8F3E-35C3C503DC3E}"/>
              </a:ext>
            </a:extLst>
          </p:cNvPr>
          <p:cNvSpPr/>
          <p:nvPr/>
        </p:nvSpPr>
        <p:spPr>
          <a:xfrm>
            <a:off x="4595326" y="2963769"/>
            <a:ext cx="399935" cy="286400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orma Livre 52">
            <a:extLst>
              <a:ext uri="{FF2B5EF4-FFF2-40B4-BE49-F238E27FC236}">
                <a16:creationId xmlns:a16="http://schemas.microsoft.com/office/drawing/2014/main" id="{992B8F20-6D5E-D8C3-6936-081013DBD62C}"/>
              </a:ext>
            </a:extLst>
          </p:cNvPr>
          <p:cNvSpPr/>
          <p:nvPr/>
        </p:nvSpPr>
        <p:spPr>
          <a:xfrm>
            <a:off x="4988933" y="2974014"/>
            <a:ext cx="707147" cy="276156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Forma Livre 67">
            <a:extLst>
              <a:ext uri="{FF2B5EF4-FFF2-40B4-BE49-F238E27FC236}">
                <a16:creationId xmlns:a16="http://schemas.microsoft.com/office/drawing/2014/main" id="{90CD10C5-2FC5-AF87-BAA8-E5E33B72B2D5}"/>
              </a:ext>
            </a:extLst>
          </p:cNvPr>
          <p:cNvSpPr/>
          <p:nvPr/>
        </p:nvSpPr>
        <p:spPr>
          <a:xfrm>
            <a:off x="6113517" y="3094879"/>
            <a:ext cx="377224" cy="45719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Forma Livre 68">
            <a:extLst>
              <a:ext uri="{FF2B5EF4-FFF2-40B4-BE49-F238E27FC236}">
                <a16:creationId xmlns:a16="http://schemas.microsoft.com/office/drawing/2014/main" id="{0D110777-8CC5-3544-E12D-4955A75BE1AC}"/>
              </a:ext>
            </a:extLst>
          </p:cNvPr>
          <p:cNvSpPr/>
          <p:nvPr/>
        </p:nvSpPr>
        <p:spPr>
          <a:xfrm>
            <a:off x="6490740" y="3089260"/>
            <a:ext cx="586954" cy="147275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7A8C7FFC-52FB-3EBE-F67F-E9C0F6C5FD3D}"/>
              </a:ext>
            </a:extLst>
          </p:cNvPr>
          <p:cNvCxnSpPr>
            <a:cxnSpLocks/>
          </p:cNvCxnSpPr>
          <p:nvPr/>
        </p:nvCxnSpPr>
        <p:spPr>
          <a:xfrm flipV="1">
            <a:off x="4160316" y="3205785"/>
            <a:ext cx="6275733" cy="49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a Livre 71">
            <a:extLst>
              <a:ext uri="{FF2B5EF4-FFF2-40B4-BE49-F238E27FC236}">
                <a16:creationId xmlns:a16="http://schemas.microsoft.com/office/drawing/2014/main" id="{31AB4544-6106-A954-EBCF-1EA69CA7D657}"/>
              </a:ext>
            </a:extLst>
          </p:cNvPr>
          <p:cNvSpPr/>
          <p:nvPr/>
        </p:nvSpPr>
        <p:spPr>
          <a:xfrm>
            <a:off x="7044519" y="3136035"/>
            <a:ext cx="507325" cy="98874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D31BB03-4A63-0019-841E-E901331EC8D0}"/>
              </a:ext>
            </a:extLst>
          </p:cNvPr>
          <p:cNvSpPr txBox="1"/>
          <p:nvPr/>
        </p:nvSpPr>
        <p:spPr>
          <a:xfrm>
            <a:off x="744491" y="1544420"/>
            <a:ext cx="25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A) Intubação esofágica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81FDDDE-F638-BA4F-19A9-14FB9701E68B}"/>
              </a:ext>
            </a:extLst>
          </p:cNvPr>
          <p:cNvSpPr txBox="1"/>
          <p:nvPr/>
        </p:nvSpPr>
        <p:spPr>
          <a:xfrm>
            <a:off x="3066156" y="5054186"/>
            <a:ext cx="733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pic>
        <p:nvPicPr>
          <p:cNvPr id="82" name="Imagem 8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2B736D3E-7FB1-566C-CC23-A73AEAEF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31" y="4305886"/>
            <a:ext cx="530860" cy="1983740"/>
          </a:xfrm>
          <a:prstGeom prst="rect">
            <a:avLst/>
          </a:prstGeom>
        </p:spPr>
      </p:pic>
      <p:sp>
        <p:nvSpPr>
          <p:cNvPr id="83" name="Forma Livre 82">
            <a:extLst>
              <a:ext uri="{FF2B5EF4-FFF2-40B4-BE49-F238E27FC236}">
                <a16:creationId xmlns:a16="http://schemas.microsoft.com/office/drawing/2014/main" id="{757B635C-4C22-4685-A0B3-F8A09797EE98}"/>
              </a:ext>
            </a:extLst>
          </p:cNvPr>
          <p:cNvSpPr/>
          <p:nvPr/>
        </p:nvSpPr>
        <p:spPr>
          <a:xfrm>
            <a:off x="4196731" y="6098231"/>
            <a:ext cx="496891" cy="4994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Forma Livre 83">
            <a:extLst>
              <a:ext uri="{FF2B5EF4-FFF2-40B4-BE49-F238E27FC236}">
                <a16:creationId xmlns:a16="http://schemas.microsoft.com/office/drawing/2014/main" id="{205AB8C1-7F79-D063-D70C-48423D391149}"/>
              </a:ext>
            </a:extLst>
          </p:cNvPr>
          <p:cNvSpPr/>
          <p:nvPr/>
        </p:nvSpPr>
        <p:spPr>
          <a:xfrm>
            <a:off x="4664567" y="5001554"/>
            <a:ext cx="260924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Forma Livre 84">
            <a:extLst>
              <a:ext uri="{FF2B5EF4-FFF2-40B4-BE49-F238E27FC236}">
                <a16:creationId xmlns:a16="http://schemas.microsoft.com/office/drawing/2014/main" id="{6E479071-18C2-2F91-D48D-DFEF2ECEBAC0}"/>
              </a:ext>
            </a:extLst>
          </p:cNvPr>
          <p:cNvSpPr/>
          <p:nvPr/>
        </p:nvSpPr>
        <p:spPr>
          <a:xfrm>
            <a:off x="4921839" y="4847326"/>
            <a:ext cx="219291" cy="148212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Forma Livre 85">
            <a:extLst>
              <a:ext uri="{FF2B5EF4-FFF2-40B4-BE49-F238E27FC236}">
                <a16:creationId xmlns:a16="http://schemas.microsoft.com/office/drawing/2014/main" id="{A6377F82-BEA2-6404-75A2-1BA8A87F4CED}"/>
              </a:ext>
            </a:extLst>
          </p:cNvPr>
          <p:cNvSpPr/>
          <p:nvPr/>
        </p:nvSpPr>
        <p:spPr>
          <a:xfrm>
            <a:off x="5138781" y="4840858"/>
            <a:ext cx="460348" cy="1163064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8612EB52-47A9-3E0C-7C03-4DB2EC0E690F}"/>
              </a:ext>
            </a:extLst>
          </p:cNvPr>
          <p:cNvCxnSpPr>
            <a:cxnSpLocks/>
          </p:cNvCxnSpPr>
          <p:nvPr/>
        </p:nvCxnSpPr>
        <p:spPr>
          <a:xfrm flipV="1">
            <a:off x="4218967" y="6097931"/>
            <a:ext cx="6286642" cy="49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7FBF16AB-16FD-336C-673E-9FB12858113D}"/>
              </a:ext>
            </a:extLst>
          </p:cNvPr>
          <p:cNvSpPr txBox="1"/>
          <p:nvPr/>
        </p:nvSpPr>
        <p:spPr>
          <a:xfrm>
            <a:off x="734839" y="3674454"/>
            <a:ext cx="25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Intubação seletiva</a:t>
            </a:r>
          </a:p>
        </p:txBody>
      </p:sp>
      <p:sp>
        <p:nvSpPr>
          <p:cNvPr id="93" name="Forma Livre 92">
            <a:extLst>
              <a:ext uri="{FF2B5EF4-FFF2-40B4-BE49-F238E27FC236}">
                <a16:creationId xmlns:a16="http://schemas.microsoft.com/office/drawing/2014/main" id="{9FE8C16E-D4B2-2483-5C02-BFD4D77C8BFB}"/>
              </a:ext>
            </a:extLst>
          </p:cNvPr>
          <p:cNvSpPr/>
          <p:nvPr/>
        </p:nvSpPr>
        <p:spPr>
          <a:xfrm>
            <a:off x="5594899" y="4875827"/>
            <a:ext cx="556496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Forma Livre 98">
            <a:extLst>
              <a:ext uri="{FF2B5EF4-FFF2-40B4-BE49-F238E27FC236}">
                <a16:creationId xmlns:a16="http://schemas.microsoft.com/office/drawing/2014/main" id="{D5EA5E19-6CFE-B04C-8166-2E308F43F9A9}"/>
              </a:ext>
            </a:extLst>
          </p:cNvPr>
          <p:cNvSpPr/>
          <p:nvPr/>
        </p:nvSpPr>
        <p:spPr>
          <a:xfrm>
            <a:off x="6138472" y="4729224"/>
            <a:ext cx="352269" cy="142407"/>
          </a:xfrm>
          <a:custGeom>
            <a:avLst/>
            <a:gdLst>
              <a:gd name="csX0" fmla="*/ 0 w 352269"/>
              <a:gd name="csY0" fmla="*/ 142407 h 142407"/>
              <a:gd name="csX1" fmla="*/ 52466 w 352269"/>
              <a:gd name="csY1" fmla="*/ 127416 h 142407"/>
              <a:gd name="csX2" fmla="*/ 74951 w 352269"/>
              <a:gd name="csY2" fmla="*/ 119921 h 142407"/>
              <a:gd name="csX3" fmla="*/ 142407 w 352269"/>
              <a:gd name="csY3" fmla="*/ 82446 h 142407"/>
              <a:gd name="csX4" fmla="*/ 209862 w 352269"/>
              <a:gd name="csY4" fmla="*/ 52466 h 142407"/>
              <a:gd name="csX5" fmla="*/ 232348 w 352269"/>
              <a:gd name="csY5" fmla="*/ 44970 h 142407"/>
              <a:gd name="csX6" fmla="*/ 299803 w 352269"/>
              <a:gd name="csY6" fmla="*/ 14990 h 142407"/>
              <a:gd name="csX7" fmla="*/ 329784 w 352269"/>
              <a:gd name="csY7" fmla="*/ 7495 h 142407"/>
              <a:gd name="csX8" fmla="*/ 352269 w 352269"/>
              <a:gd name="csY8" fmla="*/ 0 h 142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2269" h="142407">
                <a:moveTo>
                  <a:pt x="0" y="142407"/>
                </a:moveTo>
                <a:lnTo>
                  <a:pt x="52466" y="127416"/>
                </a:lnTo>
                <a:cubicBezTo>
                  <a:pt x="60033" y="125146"/>
                  <a:pt x="68045" y="123758"/>
                  <a:pt x="74951" y="119921"/>
                </a:cubicBezTo>
                <a:cubicBezTo>
                  <a:pt x="152265" y="76969"/>
                  <a:pt x="91528" y="99405"/>
                  <a:pt x="142407" y="82446"/>
                </a:cubicBezTo>
                <a:cubicBezTo>
                  <a:pt x="178040" y="58691"/>
                  <a:pt x="156345" y="70306"/>
                  <a:pt x="209862" y="52466"/>
                </a:cubicBezTo>
                <a:cubicBezTo>
                  <a:pt x="217357" y="49967"/>
                  <a:pt x="225774" y="49353"/>
                  <a:pt x="232348" y="44970"/>
                </a:cubicBezTo>
                <a:cubicBezTo>
                  <a:pt x="261878" y="25283"/>
                  <a:pt x="256991" y="25693"/>
                  <a:pt x="299803" y="14990"/>
                </a:cubicBezTo>
                <a:cubicBezTo>
                  <a:pt x="309797" y="12492"/>
                  <a:pt x="319879" y="10325"/>
                  <a:pt x="329784" y="7495"/>
                </a:cubicBezTo>
                <a:cubicBezTo>
                  <a:pt x="337380" y="5325"/>
                  <a:pt x="352269" y="0"/>
                  <a:pt x="352269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Forma Livre 102">
            <a:extLst>
              <a:ext uri="{FF2B5EF4-FFF2-40B4-BE49-F238E27FC236}">
                <a16:creationId xmlns:a16="http://schemas.microsoft.com/office/drawing/2014/main" id="{2F345248-A551-3A48-BA41-46F1E6411A3B}"/>
              </a:ext>
            </a:extLst>
          </p:cNvPr>
          <p:cNvSpPr/>
          <p:nvPr/>
        </p:nvSpPr>
        <p:spPr>
          <a:xfrm flipH="1">
            <a:off x="6490740" y="4729224"/>
            <a:ext cx="91529" cy="139346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2" name="Imagem 131" descr="Uma imagem contendo espelho, segurando, par, pente&#10;&#10;O conteúdo gerado por IA pode estar incorreto.">
            <a:extLst>
              <a:ext uri="{FF2B5EF4-FFF2-40B4-BE49-F238E27FC236}">
                <a16:creationId xmlns:a16="http://schemas.microsoft.com/office/drawing/2014/main" id="{9B7E65B2-3A82-C24D-3333-01B787F3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766" y="3475242"/>
            <a:ext cx="772959" cy="1043495"/>
          </a:xfrm>
          <a:prstGeom prst="rect">
            <a:avLst/>
          </a:prstGeom>
        </p:spPr>
      </p:pic>
      <p:sp>
        <p:nvSpPr>
          <p:cNvPr id="133" name="Forma Livre 132">
            <a:extLst>
              <a:ext uri="{FF2B5EF4-FFF2-40B4-BE49-F238E27FC236}">
                <a16:creationId xmlns:a16="http://schemas.microsoft.com/office/drawing/2014/main" id="{EBA44015-7C58-BDEF-9627-A64AE4E2980D}"/>
              </a:ext>
            </a:extLst>
          </p:cNvPr>
          <p:cNvSpPr/>
          <p:nvPr/>
        </p:nvSpPr>
        <p:spPr>
          <a:xfrm>
            <a:off x="7518491" y="5001554"/>
            <a:ext cx="260924" cy="1121131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Forma Livre 133">
            <a:extLst>
              <a:ext uri="{FF2B5EF4-FFF2-40B4-BE49-F238E27FC236}">
                <a16:creationId xmlns:a16="http://schemas.microsoft.com/office/drawing/2014/main" id="{272AF3B0-3896-D2E9-343A-2AF888D91144}"/>
              </a:ext>
            </a:extLst>
          </p:cNvPr>
          <p:cNvSpPr/>
          <p:nvPr/>
        </p:nvSpPr>
        <p:spPr>
          <a:xfrm>
            <a:off x="7775763" y="4847326"/>
            <a:ext cx="219291" cy="148212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Forma Livre 137">
            <a:extLst>
              <a:ext uri="{FF2B5EF4-FFF2-40B4-BE49-F238E27FC236}">
                <a16:creationId xmlns:a16="http://schemas.microsoft.com/office/drawing/2014/main" id="{990528E9-E846-3110-7645-264E2D40167B}"/>
              </a:ext>
            </a:extLst>
          </p:cNvPr>
          <p:cNvSpPr/>
          <p:nvPr/>
        </p:nvSpPr>
        <p:spPr>
          <a:xfrm flipH="1">
            <a:off x="9388603" y="4500400"/>
            <a:ext cx="158430" cy="1594576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Forma Livre 138">
            <a:extLst>
              <a:ext uri="{FF2B5EF4-FFF2-40B4-BE49-F238E27FC236}">
                <a16:creationId xmlns:a16="http://schemas.microsoft.com/office/drawing/2014/main" id="{0A49BCBF-840C-209E-EE97-0E4216B153E5}"/>
              </a:ext>
            </a:extLst>
          </p:cNvPr>
          <p:cNvSpPr/>
          <p:nvPr/>
        </p:nvSpPr>
        <p:spPr>
          <a:xfrm>
            <a:off x="7948108" y="4505140"/>
            <a:ext cx="1440495" cy="345664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9112B43B-0F19-49D3-9BB1-413E1CA340F8}"/>
              </a:ext>
            </a:extLst>
          </p:cNvPr>
          <p:cNvSpPr txBox="1"/>
          <p:nvPr/>
        </p:nvSpPr>
        <p:spPr>
          <a:xfrm>
            <a:off x="7324759" y="3572517"/>
            <a:ext cx="2907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TOT </a:t>
            </a:r>
          </a:p>
          <a:p>
            <a:pPr algn="ctr"/>
            <a:r>
              <a:rPr lang="pt-BR" sz="2000" dirty="0"/>
              <a:t>reposicionado na traqueia</a:t>
            </a:r>
          </a:p>
        </p:txBody>
      </p:sp>
      <p:sp>
        <p:nvSpPr>
          <p:cNvPr id="3" name="Forma Livre 2">
            <a:extLst>
              <a:ext uri="{FF2B5EF4-FFF2-40B4-BE49-F238E27FC236}">
                <a16:creationId xmlns:a16="http://schemas.microsoft.com/office/drawing/2014/main" id="{9EC498B8-A2EA-4F57-B24F-19773C97BAB3}"/>
              </a:ext>
            </a:extLst>
          </p:cNvPr>
          <p:cNvSpPr/>
          <p:nvPr/>
        </p:nvSpPr>
        <p:spPr>
          <a:xfrm>
            <a:off x="5738538" y="3139734"/>
            <a:ext cx="399934" cy="96802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5D2ECEB1-150A-2A46-87D2-8FA09B929015}"/>
              </a:ext>
            </a:extLst>
          </p:cNvPr>
          <p:cNvSpPr/>
          <p:nvPr/>
        </p:nvSpPr>
        <p:spPr>
          <a:xfrm>
            <a:off x="7518668" y="3130019"/>
            <a:ext cx="1067192" cy="75466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>
            <a:extLst>
              <a:ext uri="{FF2B5EF4-FFF2-40B4-BE49-F238E27FC236}">
                <a16:creationId xmlns:a16="http://schemas.microsoft.com/office/drawing/2014/main" id="{C05EEAE6-7150-02A0-321A-1C5013F789F6}"/>
              </a:ext>
            </a:extLst>
          </p:cNvPr>
          <p:cNvSpPr/>
          <p:nvPr/>
        </p:nvSpPr>
        <p:spPr>
          <a:xfrm>
            <a:off x="8570275" y="3161576"/>
            <a:ext cx="507325" cy="49944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46B99858-D3EA-FA5C-4B75-1CA426650AF1}"/>
              </a:ext>
            </a:extLst>
          </p:cNvPr>
          <p:cNvSpPr/>
          <p:nvPr/>
        </p:nvSpPr>
        <p:spPr>
          <a:xfrm>
            <a:off x="9011395" y="3152007"/>
            <a:ext cx="535638" cy="62468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EA1EDA9-BB0A-6FEB-7387-A31659DBA50C}"/>
              </a:ext>
            </a:extLst>
          </p:cNvPr>
          <p:cNvGrpSpPr/>
          <p:nvPr/>
        </p:nvGrpSpPr>
        <p:grpSpPr>
          <a:xfrm>
            <a:off x="8190480" y="1302484"/>
            <a:ext cx="1073582" cy="1585679"/>
            <a:chOff x="9198574" y="1371277"/>
            <a:chExt cx="1073582" cy="1585679"/>
          </a:xfrm>
        </p:grpSpPr>
        <p:pic>
          <p:nvPicPr>
            <p:cNvPr id="10" name="Imagem 9" descr="Diagrama&#10;&#10;O conteúdo gerado por IA pode estar incorreto.">
              <a:extLst>
                <a:ext uri="{FF2B5EF4-FFF2-40B4-BE49-F238E27FC236}">
                  <a16:creationId xmlns:a16="http://schemas.microsoft.com/office/drawing/2014/main" id="{F9462D14-4028-F7F9-7C2C-A66DCFC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8574" y="1371277"/>
              <a:ext cx="1062625" cy="1525947"/>
            </a:xfrm>
            <a:prstGeom prst="rect">
              <a:avLst/>
            </a:prstGeom>
          </p:spPr>
        </p:pic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290CDA77-1E51-FAF8-6D5B-E805252F607D}"/>
                </a:ext>
              </a:extLst>
            </p:cNvPr>
            <p:cNvSpPr/>
            <p:nvPr/>
          </p:nvSpPr>
          <p:spPr>
            <a:xfrm>
              <a:off x="9702140" y="2410691"/>
              <a:ext cx="570016" cy="546265"/>
            </a:xfrm>
            <a:custGeom>
              <a:avLst/>
              <a:gdLst>
                <a:gd name="csX0" fmla="*/ 95003 w 570016"/>
                <a:gd name="csY0" fmla="*/ 106878 h 546265"/>
                <a:gd name="csX1" fmla="*/ 23751 w 570016"/>
                <a:gd name="csY1" fmla="*/ 190005 h 546265"/>
                <a:gd name="csX2" fmla="*/ 0 w 570016"/>
                <a:gd name="csY2" fmla="*/ 261257 h 546265"/>
                <a:gd name="csX3" fmla="*/ 23751 w 570016"/>
                <a:gd name="csY3" fmla="*/ 415636 h 546265"/>
                <a:gd name="csX4" fmla="*/ 35626 w 570016"/>
                <a:gd name="csY4" fmla="*/ 451262 h 546265"/>
                <a:gd name="csX5" fmla="*/ 83127 w 570016"/>
                <a:gd name="csY5" fmla="*/ 522514 h 546265"/>
                <a:gd name="csX6" fmla="*/ 118753 w 570016"/>
                <a:gd name="csY6" fmla="*/ 546265 h 546265"/>
                <a:gd name="csX7" fmla="*/ 213756 w 570016"/>
                <a:gd name="csY7" fmla="*/ 534390 h 546265"/>
                <a:gd name="csX8" fmla="*/ 320634 w 570016"/>
                <a:gd name="csY8" fmla="*/ 510639 h 546265"/>
                <a:gd name="csX9" fmla="*/ 451262 w 570016"/>
                <a:gd name="csY9" fmla="*/ 498764 h 546265"/>
                <a:gd name="csX10" fmla="*/ 534390 w 570016"/>
                <a:gd name="csY10" fmla="*/ 475013 h 546265"/>
                <a:gd name="csX11" fmla="*/ 570016 w 570016"/>
                <a:gd name="csY11" fmla="*/ 403761 h 546265"/>
                <a:gd name="csX12" fmla="*/ 546265 w 570016"/>
                <a:gd name="csY12" fmla="*/ 225631 h 546265"/>
                <a:gd name="csX13" fmla="*/ 498764 w 570016"/>
                <a:gd name="csY13" fmla="*/ 95003 h 546265"/>
                <a:gd name="csX14" fmla="*/ 463138 w 570016"/>
                <a:gd name="csY14" fmla="*/ 47501 h 546265"/>
                <a:gd name="csX15" fmla="*/ 391886 w 570016"/>
                <a:gd name="csY15" fmla="*/ 11875 h 546265"/>
                <a:gd name="csX16" fmla="*/ 344384 w 570016"/>
                <a:gd name="csY16" fmla="*/ 0 h 546265"/>
                <a:gd name="csX17" fmla="*/ 178130 w 570016"/>
                <a:gd name="csY17" fmla="*/ 23751 h 546265"/>
                <a:gd name="csX18" fmla="*/ 142504 w 570016"/>
                <a:gd name="csY18" fmla="*/ 47501 h 546265"/>
                <a:gd name="csX19" fmla="*/ 95003 w 570016"/>
                <a:gd name="csY19" fmla="*/ 106878 h 5462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570016" h="546265">
                  <a:moveTo>
                    <a:pt x="95003" y="106878"/>
                  </a:moveTo>
                  <a:cubicBezTo>
                    <a:pt x="75211" y="130629"/>
                    <a:pt x="42878" y="158924"/>
                    <a:pt x="23751" y="190005"/>
                  </a:cubicBezTo>
                  <a:cubicBezTo>
                    <a:pt x="10630" y="211327"/>
                    <a:pt x="0" y="261257"/>
                    <a:pt x="0" y="261257"/>
                  </a:cubicBezTo>
                  <a:cubicBezTo>
                    <a:pt x="9572" y="347408"/>
                    <a:pt x="5050" y="350183"/>
                    <a:pt x="23751" y="415636"/>
                  </a:cubicBezTo>
                  <a:cubicBezTo>
                    <a:pt x="27190" y="427672"/>
                    <a:pt x="29547" y="440320"/>
                    <a:pt x="35626" y="451262"/>
                  </a:cubicBezTo>
                  <a:cubicBezTo>
                    <a:pt x="49488" y="476215"/>
                    <a:pt x="59376" y="506680"/>
                    <a:pt x="83127" y="522514"/>
                  </a:cubicBezTo>
                  <a:lnTo>
                    <a:pt x="118753" y="546265"/>
                  </a:lnTo>
                  <a:cubicBezTo>
                    <a:pt x="150421" y="542307"/>
                    <a:pt x="182276" y="539637"/>
                    <a:pt x="213756" y="534390"/>
                  </a:cubicBezTo>
                  <a:cubicBezTo>
                    <a:pt x="305311" y="519131"/>
                    <a:pt x="214988" y="523844"/>
                    <a:pt x="320634" y="510639"/>
                  </a:cubicBezTo>
                  <a:cubicBezTo>
                    <a:pt x="364019" y="505216"/>
                    <a:pt x="407719" y="502722"/>
                    <a:pt x="451262" y="498764"/>
                  </a:cubicBezTo>
                  <a:cubicBezTo>
                    <a:pt x="454362" y="497989"/>
                    <a:pt x="526648" y="481207"/>
                    <a:pt x="534390" y="475013"/>
                  </a:cubicBezTo>
                  <a:cubicBezTo>
                    <a:pt x="555316" y="458272"/>
                    <a:pt x="562193" y="427228"/>
                    <a:pt x="570016" y="403761"/>
                  </a:cubicBezTo>
                  <a:cubicBezTo>
                    <a:pt x="548891" y="150281"/>
                    <a:pt x="575369" y="332345"/>
                    <a:pt x="546265" y="225631"/>
                  </a:cubicBezTo>
                  <a:cubicBezTo>
                    <a:pt x="519274" y="126665"/>
                    <a:pt x="540524" y="153467"/>
                    <a:pt x="498764" y="95003"/>
                  </a:cubicBezTo>
                  <a:cubicBezTo>
                    <a:pt x="487260" y="78897"/>
                    <a:pt x="477133" y="61496"/>
                    <a:pt x="463138" y="47501"/>
                  </a:cubicBezTo>
                  <a:cubicBezTo>
                    <a:pt x="442322" y="26685"/>
                    <a:pt x="418927" y="19601"/>
                    <a:pt x="391886" y="11875"/>
                  </a:cubicBezTo>
                  <a:cubicBezTo>
                    <a:pt x="376193" y="7391"/>
                    <a:pt x="360218" y="3958"/>
                    <a:pt x="344384" y="0"/>
                  </a:cubicBezTo>
                  <a:cubicBezTo>
                    <a:pt x="310996" y="3035"/>
                    <a:pt x="223825" y="903"/>
                    <a:pt x="178130" y="23751"/>
                  </a:cubicBezTo>
                  <a:cubicBezTo>
                    <a:pt x="165365" y="30134"/>
                    <a:pt x="154379" y="39584"/>
                    <a:pt x="142504" y="47501"/>
                  </a:cubicBezTo>
                  <a:cubicBezTo>
                    <a:pt x="113843" y="90492"/>
                    <a:pt x="114795" y="83127"/>
                    <a:pt x="95003" y="1068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5770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19C6894E-8AAC-5A6C-6336-D7E0E39A9FD0}"/>
              </a:ext>
            </a:extLst>
          </p:cNvPr>
          <p:cNvSpPr/>
          <p:nvPr/>
        </p:nvSpPr>
        <p:spPr>
          <a:xfrm>
            <a:off x="6079598" y="1246569"/>
            <a:ext cx="1995472" cy="92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↑do metabolismo e/ou hipoventilação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2C2DD9B-CB9A-0F62-52E9-3B8681794202}"/>
              </a:ext>
            </a:extLst>
          </p:cNvPr>
          <p:cNvSpPr/>
          <p:nvPr/>
        </p:nvSpPr>
        <p:spPr>
          <a:xfrm>
            <a:off x="6078941" y="2886686"/>
            <a:ext cx="1995471" cy="22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Reinalação de CO</a:t>
            </a:r>
            <a:r>
              <a:rPr lang="pt-BR" sz="16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B44B8554-E690-6181-72B0-E3FD67BC6BD6}"/>
              </a:ext>
            </a:extLst>
          </p:cNvPr>
          <p:cNvSpPr/>
          <p:nvPr/>
        </p:nvSpPr>
        <p:spPr>
          <a:xfrm>
            <a:off x="6078942" y="3884310"/>
            <a:ext cx="1995471" cy="92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à circulação esp. na PCR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2F68286-1686-4762-42E9-21881CA79D3B}"/>
              </a:ext>
            </a:extLst>
          </p:cNvPr>
          <p:cNvSpPr/>
          <p:nvPr/>
        </p:nvSpPr>
        <p:spPr>
          <a:xfrm>
            <a:off x="5964905" y="5224614"/>
            <a:ext cx="1995472" cy="93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Hiperdistensão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↑ excessivo da PEEP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84BECB5-4935-F25F-3EA4-B07EFA46928E}"/>
              </a:ext>
            </a:extLst>
          </p:cNvPr>
          <p:cNvSpPr/>
          <p:nvPr/>
        </p:nvSpPr>
        <p:spPr>
          <a:xfrm>
            <a:off x="0" y="520106"/>
            <a:ext cx="6096000" cy="60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↓EtCO</a:t>
            </a:r>
            <a:r>
              <a:rPr lang="pt-BR" sz="20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5A8F2889-CDCC-D8C8-73B1-1DC43AD012A5}"/>
              </a:ext>
            </a:extLst>
          </p:cNvPr>
          <p:cNvSpPr/>
          <p:nvPr/>
        </p:nvSpPr>
        <p:spPr>
          <a:xfrm>
            <a:off x="6106548" y="519619"/>
            <a:ext cx="6096000" cy="60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7030A0"/>
                </a:solidFill>
              </a:rPr>
              <a:t>↑EtCO</a:t>
            </a:r>
            <a:r>
              <a:rPr lang="pt-BR" sz="2000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21063EA-C74E-2BD9-A396-5206FFC9F07E}"/>
              </a:ext>
            </a:extLst>
          </p:cNvPr>
          <p:cNvSpPr/>
          <p:nvPr/>
        </p:nvSpPr>
        <p:spPr>
          <a:xfrm>
            <a:off x="3026228" y="1367034"/>
            <a:ext cx="3069771" cy="92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Imagem 23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E9D28297-3564-92C2-1CC1-EB26CC0E2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15" y="1011381"/>
            <a:ext cx="2958901" cy="1116566"/>
          </a:xfrm>
          <a:prstGeom prst="rect">
            <a:avLst/>
          </a:prstGeom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415C71-A01D-CC43-5751-D7E1CB958C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4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</a:rPr>
              <a:t>Achados capnográficos no paciente intubado em ventilação</a:t>
            </a:r>
          </a:p>
        </p:txBody>
      </p:sp>
      <p:sp>
        <p:nvSpPr>
          <p:cNvPr id="17" name="Espaço Reservado para Rodapé 6">
            <a:extLst>
              <a:ext uri="{FF2B5EF4-FFF2-40B4-BE49-F238E27FC236}">
                <a16:creationId xmlns:a16="http://schemas.microsoft.com/office/drawing/2014/main" id="{73479713-C5EE-5F39-B72A-D6DF753B7603}"/>
              </a:ext>
            </a:extLst>
          </p:cNvPr>
          <p:cNvSpPr txBox="1">
            <a:spLocks/>
          </p:cNvSpPr>
          <p:nvPr/>
        </p:nvSpPr>
        <p:spPr>
          <a:xfrm>
            <a:off x="7794624" y="64315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/>
              <a:t>www.xlung.net</a:t>
            </a:r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0BA9F7D-A78A-CC12-114B-AB88AAEBED28}"/>
              </a:ext>
            </a:extLst>
          </p:cNvPr>
          <p:cNvSpPr/>
          <p:nvPr/>
        </p:nvSpPr>
        <p:spPr>
          <a:xfrm>
            <a:off x="267688" y="1106396"/>
            <a:ext cx="1900616" cy="92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Intubação esofágica ou desconexão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B3B134F-3A12-7E7F-A0D0-487B8F97C2BB}"/>
              </a:ext>
            </a:extLst>
          </p:cNvPr>
          <p:cNvSpPr/>
          <p:nvPr/>
        </p:nvSpPr>
        <p:spPr>
          <a:xfrm>
            <a:off x="523601" y="2282011"/>
            <a:ext cx="1388790" cy="926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Escape aéreo</a:t>
            </a:r>
          </a:p>
        </p:txBody>
      </p:sp>
      <p:pic>
        <p:nvPicPr>
          <p:cNvPr id="28" name="Imagem 27" descr="Tela de computador com fundo branco&#10;&#10;O conteúdo gerado por IA pode estar incorreto.">
            <a:extLst>
              <a:ext uri="{FF2B5EF4-FFF2-40B4-BE49-F238E27FC236}">
                <a16:creationId xmlns:a16="http://schemas.microsoft.com/office/drawing/2014/main" id="{AA7F2EEE-290F-1EFC-84AA-CD1381D26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02" y="2197278"/>
            <a:ext cx="3141046" cy="1096002"/>
          </a:xfrm>
          <a:prstGeom prst="rect">
            <a:avLst/>
          </a:prstGeom>
          <a:ln>
            <a:noFill/>
          </a:ln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CD439D96-9792-AF04-29F1-918A16C83EFC}"/>
              </a:ext>
            </a:extLst>
          </p:cNvPr>
          <p:cNvSpPr/>
          <p:nvPr/>
        </p:nvSpPr>
        <p:spPr>
          <a:xfrm>
            <a:off x="752232" y="3457627"/>
            <a:ext cx="828503" cy="464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PCR</a:t>
            </a:r>
          </a:p>
        </p:txBody>
      </p:sp>
      <p:pic>
        <p:nvPicPr>
          <p:cNvPr id="33" name="Imagem 32" descr="Ícone&#10;&#10;O conteúdo gerado por IA pode estar incorreto.">
            <a:extLst>
              <a:ext uri="{FF2B5EF4-FFF2-40B4-BE49-F238E27FC236}">
                <a16:creationId xmlns:a16="http://schemas.microsoft.com/office/drawing/2014/main" id="{FB25852F-6D25-B579-C727-FA6E59E3C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514" y="3382185"/>
            <a:ext cx="3080441" cy="936478"/>
          </a:xfrm>
          <a:prstGeom prst="rect">
            <a:avLst/>
          </a:prstGeom>
          <a:ln>
            <a:noFill/>
          </a:ln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FF9E7A1F-984D-A55B-24CE-8DCD43CC87AA}"/>
              </a:ext>
            </a:extLst>
          </p:cNvPr>
          <p:cNvSpPr/>
          <p:nvPr/>
        </p:nvSpPr>
        <p:spPr>
          <a:xfrm>
            <a:off x="339304" y="4628588"/>
            <a:ext cx="1654358" cy="46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Choque ou TEP</a:t>
            </a:r>
          </a:p>
        </p:txBody>
      </p:sp>
      <p:pic>
        <p:nvPicPr>
          <p:cNvPr id="37" name="Imagem 36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B9267FAB-94BD-5573-8887-DDBDA7A70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507" y="4308248"/>
            <a:ext cx="2496498" cy="1266696"/>
          </a:xfrm>
          <a:prstGeom prst="rect">
            <a:avLst/>
          </a:prstGeom>
          <a:ln>
            <a:noFill/>
          </a:ln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D5725C65-CAA7-5A89-3D89-86CB854E9ACB}"/>
              </a:ext>
            </a:extLst>
          </p:cNvPr>
          <p:cNvSpPr/>
          <p:nvPr/>
        </p:nvSpPr>
        <p:spPr>
          <a:xfrm>
            <a:off x="339304" y="5943194"/>
            <a:ext cx="1654358" cy="46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Obstrução ao fluxo aéreo</a:t>
            </a:r>
          </a:p>
        </p:txBody>
      </p:sp>
      <p:pic>
        <p:nvPicPr>
          <p:cNvPr id="41" name="Imagem 40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F0173BC9-CFFB-6058-4F2A-B0BEFA1C7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311" y="5543311"/>
            <a:ext cx="2278127" cy="1266696"/>
          </a:xfrm>
          <a:prstGeom prst="rect">
            <a:avLst/>
          </a:prstGeom>
          <a:ln>
            <a:noFill/>
          </a:ln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0E1971F6-701D-B2EB-1BB3-080679AE91BE}"/>
              </a:ext>
            </a:extLst>
          </p:cNvPr>
          <p:cNvSpPr/>
          <p:nvPr/>
        </p:nvSpPr>
        <p:spPr>
          <a:xfrm>
            <a:off x="9140033" y="1376934"/>
            <a:ext cx="3069771" cy="92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8C91792-74AA-3B0D-FF1C-5275322F0D61}"/>
              </a:ext>
            </a:extLst>
          </p:cNvPr>
          <p:cNvSpPr/>
          <p:nvPr/>
        </p:nvSpPr>
        <p:spPr>
          <a:xfrm>
            <a:off x="9140031" y="2300403"/>
            <a:ext cx="3069774" cy="9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8FE11A02-57CC-0068-A3BE-8894AEAA0AC7}"/>
              </a:ext>
            </a:extLst>
          </p:cNvPr>
          <p:cNvSpPr/>
          <p:nvPr/>
        </p:nvSpPr>
        <p:spPr>
          <a:xfrm>
            <a:off x="9140031" y="3227502"/>
            <a:ext cx="3069774" cy="9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F160C79-467E-14C6-7BFF-36DFFC2E7C18}"/>
              </a:ext>
            </a:extLst>
          </p:cNvPr>
          <p:cNvSpPr/>
          <p:nvPr/>
        </p:nvSpPr>
        <p:spPr>
          <a:xfrm>
            <a:off x="9140025" y="4161552"/>
            <a:ext cx="3069773" cy="9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8EDF53A0-B6D8-D2B3-0EF9-21413EC6233C}"/>
              </a:ext>
            </a:extLst>
          </p:cNvPr>
          <p:cNvSpPr/>
          <p:nvPr/>
        </p:nvSpPr>
        <p:spPr>
          <a:xfrm>
            <a:off x="9140025" y="5092851"/>
            <a:ext cx="3069773" cy="9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9" name="Imagem 58" descr="Forma&#10;&#10;O conteúdo gerado por IA pode estar incorreto.">
            <a:extLst>
              <a:ext uri="{FF2B5EF4-FFF2-40B4-BE49-F238E27FC236}">
                <a16:creationId xmlns:a16="http://schemas.microsoft.com/office/drawing/2014/main" id="{48EF205B-DC3B-823B-A6F7-B100C92A4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119" y="1094209"/>
            <a:ext cx="2626792" cy="1325175"/>
          </a:xfrm>
          <a:prstGeom prst="rect">
            <a:avLst/>
          </a:prstGeom>
          <a:ln>
            <a:noFill/>
          </a:ln>
        </p:spPr>
      </p:pic>
      <p:pic>
        <p:nvPicPr>
          <p:cNvPr id="61" name="Imagem 60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43B89482-BB51-FE2A-4190-EC4058F0F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8454" y="2439805"/>
            <a:ext cx="3818623" cy="1114472"/>
          </a:xfrm>
          <a:prstGeom prst="rect">
            <a:avLst/>
          </a:prstGeom>
          <a:ln>
            <a:noFill/>
          </a:ln>
        </p:spPr>
      </p:pic>
      <p:pic>
        <p:nvPicPr>
          <p:cNvPr id="65" name="Imagem 64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212E241E-E487-6849-00DE-3305B330F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0377" y="3764825"/>
            <a:ext cx="3431380" cy="1189285"/>
          </a:xfrm>
          <a:prstGeom prst="rect">
            <a:avLst/>
          </a:prstGeom>
          <a:ln>
            <a:noFill/>
          </a:ln>
        </p:spPr>
      </p:pic>
      <p:pic>
        <p:nvPicPr>
          <p:cNvPr id="68" name="Imagem 67" descr="Gráfico, Histograma&#10;&#10;O conteúdo gerado por IA pode estar incorreto.">
            <a:extLst>
              <a:ext uri="{FF2B5EF4-FFF2-40B4-BE49-F238E27FC236}">
                <a16:creationId xmlns:a16="http://schemas.microsoft.com/office/drawing/2014/main" id="{AE181289-148D-4636-8426-A8CF70769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4413" y="5138962"/>
            <a:ext cx="4114627" cy="1107784"/>
          </a:xfrm>
          <a:prstGeom prst="rect">
            <a:avLst/>
          </a:prstGeom>
          <a:ln>
            <a:noFill/>
          </a:ln>
        </p:spPr>
      </p:pic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ABDF0666-0277-D424-016E-95BBADE1E311}"/>
              </a:ext>
            </a:extLst>
          </p:cNvPr>
          <p:cNvCxnSpPr>
            <a:cxnSpLocks/>
          </p:cNvCxnSpPr>
          <p:nvPr/>
        </p:nvCxnSpPr>
        <p:spPr>
          <a:xfrm>
            <a:off x="5905493" y="798804"/>
            <a:ext cx="0" cy="546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765D-ABF0-70BC-7FAC-B9994BF0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Conector de Seta Reta 137">
            <a:extLst>
              <a:ext uri="{FF2B5EF4-FFF2-40B4-BE49-F238E27FC236}">
                <a16:creationId xmlns:a16="http://schemas.microsoft.com/office/drawing/2014/main" id="{EEF5F759-C18E-F6F7-72A1-8C5356C5C899}"/>
              </a:ext>
            </a:extLst>
          </p:cNvPr>
          <p:cNvCxnSpPr>
            <a:cxnSpLocks/>
          </p:cNvCxnSpPr>
          <p:nvPr/>
        </p:nvCxnSpPr>
        <p:spPr>
          <a:xfrm>
            <a:off x="1261511" y="5189527"/>
            <a:ext cx="292623" cy="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26D3FD98-B7FD-1BAA-DBF3-80AA48315F30}"/>
              </a:ext>
            </a:extLst>
          </p:cNvPr>
          <p:cNvCxnSpPr>
            <a:stCxn id="204" idx="2"/>
            <a:endCxn id="205" idx="6"/>
          </p:cNvCxnSpPr>
          <p:nvPr/>
        </p:nvCxnSpPr>
        <p:spPr>
          <a:xfrm>
            <a:off x="7851751" y="155658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867A599A-898A-BB44-14E2-90D0BE91AFF2}"/>
              </a:ext>
            </a:extLst>
          </p:cNvPr>
          <p:cNvCxnSpPr>
            <a:cxnSpLocks/>
          </p:cNvCxnSpPr>
          <p:nvPr/>
        </p:nvCxnSpPr>
        <p:spPr>
          <a:xfrm flipH="1" flipV="1">
            <a:off x="1573026" y="4984053"/>
            <a:ext cx="2337695" cy="7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F4842CB-31F1-18C2-B6DB-3B51057A3759}"/>
              </a:ext>
            </a:extLst>
          </p:cNvPr>
          <p:cNvSpPr/>
          <p:nvPr/>
        </p:nvSpPr>
        <p:spPr>
          <a:xfrm>
            <a:off x="2015577" y="3244364"/>
            <a:ext cx="1689863" cy="17137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F7D7DC92-58C3-63E7-1A8F-E6668A138F86}"/>
              </a:ext>
            </a:extLst>
          </p:cNvPr>
          <p:cNvSpPr/>
          <p:nvPr/>
        </p:nvSpPr>
        <p:spPr>
          <a:xfrm>
            <a:off x="3851183" y="206443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70267436-6E1E-2332-2729-9BC81D11B854}"/>
              </a:ext>
            </a:extLst>
          </p:cNvPr>
          <p:cNvSpPr/>
          <p:nvPr/>
        </p:nvSpPr>
        <p:spPr>
          <a:xfrm>
            <a:off x="3851183" y="150517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7F4C94-0460-7F0C-B5AC-003373F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5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A333FF-FFBE-5126-720A-2C604B9F7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29761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76906AF-8F73-EF54-4727-1C763ADE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37063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10A37CC-A057-EEF1-37D4-8FEFF27726D9}"/>
              </a:ext>
            </a:extLst>
          </p:cNvPr>
          <p:cNvCxnSpPr>
            <a:cxnSpLocks/>
          </p:cNvCxnSpPr>
          <p:nvPr/>
        </p:nvCxnSpPr>
        <p:spPr>
          <a:xfrm flipH="1">
            <a:off x="3148917" y="203111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2C11DFE-F6FB-F4D7-CF5A-CD37CB900C61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144336" y="170908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388691E-F9FE-F529-0C3F-9E83BB7B01B4}"/>
              </a:ext>
            </a:extLst>
          </p:cNvPr>
          <p:cNvCxnSpPr>
            <a:cxnSpLocks/>
          </p:cNvCxnSpPr>
          <p:nvPr/>
        </p:nvCxnSpPr>
        <p:spPr>
          <a:xfrm flipH="1" flipV="1">
            <a:off x="4950121" y="201870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FF83AE7-DBE6-157A-2FC1-A05C1E5EBF24}"/>
              </a:ext>
            </a:extLst>
          </p:cNvPr>
          <p:cNvCxnSpPr>
            <a:cxnSpLocks/>
          </p:cNvCxnSpPr>
          <p:nvPr/>
        </p:nvCxnSpPr>
        <p:spPr>
          <a:xfrm flipH="1" flipV="1">
            <a:off x="5254208" y="186242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73C0493-CCAE-6733-FC92-356EB8FED40A}"/>
              </a:ext>
            </a:extLst>
          </p:cNvPr>
          <p:cNvCxnSpPr>
            <a:cxnSpLocks/>
          </p:cNvCxnSpPr>
          <p:nvPr/>
        </p:nvCxnSpPr>
        <p:spPr>
          <a:xfrm flipH="1">
            <a:off x="5274898" y="100922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2285BAD-A4FA-EA5E-B9F6-15BDEEBAE28F}"/>
              </a:ext>
            </a:extLst>
          </p:cNvPr>
          <p:cNvCxnSpPr>
            <a:cxnSpLocks/>
          </p:cNvCxnSpPr>
          <p:nvPr/>
        </p:nvCxnSpPr>
        <p:spPr>
          <a:xfrm flipH="1">
            <a:off x="4958887" y="81426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91EDC63F-7A9F-C577-F549-344257FCF0F3}"/>
              </a:ext>
            </a:extLst>
          </p:cNvPr>
          <p:cNvSpPr/>
          <p:nvPr/>
        </p:nvSpPr>
        <p:spPr>
          <a:xfrm flipH="1">
            <a:off x="2629057" y="170908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B05979F7-B480-7213-9A8B-41D0512F9423}"/>
              </a:ext>
            </a:extLst>
          </p:cNvPr>
          <p:cNvSpPr/>
          <p:nvPr/>
        </p:nvSpPr>
        <p:spPr>
          <a:xfrm flipH="1">
            <a:off x="2835932" y="197470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8" name="Retângulo de cantos arredondados 23">
            <a:extLst>
              <a:ext uri="{FF2B5EF4-FFF2-40B4-BE49-F238E27FC236}">
                <a16:creationId xmlns:a16="http://schemas.microsoft.com/office/drawing/2014/main" id="{09849543-5342-0A69-FC4E-A9A1D5E128CB}"/>
              </a:ext>
            </a:extLst>
          </p:cNvPr>
          <p:cNvSpPr/>
          <p:nvPr/>
        </p:nvSpPr>
        <p:spPr>
          <a:xfrm>
            <a:off x="4430147" y="3609003"/>
            <a:ext cx="304802" cy="609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endParaRPr lang="pt-BR" sz="260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etângulo de cantos arredondados 24">
            <a:extLst>
              <a:ext uri="{FF2B5EF4-FFF2-40B4-BE49-F238E27FC236}">
                <a16:creationId xmlns:a16="http://schemas.microsoft.com/office/drawing/2014/main" id="{C07183BB-3033-7B33-FD4C-3AE40113474F}"/>
              </a:ext>
            </a:extLst>
          </p:cNvPr>
          <p:cNvSpPr/>
          <p:nvPr/>
        </p:nvSpPr>
        <p:spPr>
          <a:xfrm>
            <a:off x="4836550" y="3507402"/>
            <a:ext cx="304802" cy="609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endParaRPr lang="pt-BR" sz="2600" kern="12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E37147EA-55E2-CD65-EEA4-60EC1C21C3D0}"/>
              </a:ext>
            </a:extLst>
          </p:cNvPr>
          <p:cNvCxnSpPr/>
          <p:nvPr/>
        </p:nvCxnSpPr>
        <p:spPr>
          <a:xfrm>
            <a:off x="3863587" y="1723362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6A2319D-B436-1FCE-CAEE-11087D486C70}"/>
              </a:ext>
            </a:extLst>
          </p:cNvPr>
          <p:cNvCxnSpPr/>
          <p:nvPr/>
        </p:nvCxnSpPr>
        <p:spPr>
          <a:xfrm>
            <a:off x="4015987" y="169023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112B2E3-394F-A554-59DE-72DDC53382CD}"/>
              </a:ext>
            </a:extLst>
          </p:cNvPr>
          <p:cNvCxnSpPr/>
          <p:nvPr/>
        </p:nvCxnSpPr>
        <p:spPr>
          <a:xfrm>
            <a:off x="4168387" y="174986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838D6556-17C5-5387-5DA4-139306AC8D32}"/>
              </a:ext>
            </a:extLst>
          </p:cNvPr>
          <p:cNvCxnSpPr/>
          <p:nvPr/>
        </p:nvCxnSpPr>
        <p:spPr>
          <a:xfrm>
            <a:off x="4287658" y="169685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5DC1808-07C4-B40D-BC9C-03C48CE265B5}"/>
              </a:ext>
            </a:extLst>
          </p:cNvPr>
          <p:cNvSpPr txBox="1"/>
          <p:nvPr/>
        </p:nvSpPr>
        <p:spPr>
          <a:xfrm>
            <a:off x="1564311" y="500486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PvCO</a:t>
            </a:r>
            <a:r>
              <a:rPr lang="pt-BR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08862A41-4205-C0A0-FD08-1CB191B350E4}"/>
              </a:ext>
            </a:extLst>
          </p:cNvPr>
          <p:cNvCxnSpPr>
            <a:cxnSpLocks/>
          </p:cNvCxnSpPr>
          <p:nvPr/>
        </p:nvCxnSpPr>
        <p:spPr>
          <a:xfrm flipH="1">
            <a:off x="1573026" y="5451470"/>
            <a:ext cx="2337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4296704E-6E59-B92F-EF89-367B86DA0D5B}"/>
              </a:ext>
            </a:extLst>
          </p:cNvPr>
          <p:cNvSpPr/>
          <p:nvPr/>
        </p:nvSpPr>
        <p:spPr>
          <a:xfrm>
            <a:off x="2669941" y="3110533"/>
            <a:ext cx="348708" cy="197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4EF395A-A7CD-71DC-15A9-30830036C4BA}"/>
              </a:ext>
            </a:extLst>
          </p:cNvPr>
          <p:cNvSpPr txBox="1"/>
          <p:nvPr/>
        </p:nvSpPr>
        <p:spPr>
          <a:xfrm>
            <a:off x="2507164" y="4430243"/>
            <a:ext cx="76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n>
                  <a:solidFill>
                    <a:srgbClr val="0070C0"/>
                  </a:solidFill>
                </a:ln>
              </a:rPr>
              <a:t>PACO</a:t>
            </a:r>
            <a:r>
              <a:rPr lang="pt-BR" baseline="-2500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05940814-2C69-F84C-686A-33ABB4512CDA}"/>
              </a:ext>
            </a:extLst>
          </p:cNvPr>
          <p:cNvSpPr txBox="1"/>
          <p:nvPr/>
        </p:nvSpPr>
        <p:spPr>
          <a:xfrm>
            <a:off x="3040733" y="4984350"/>
            <a:ext cx="7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PaCO</a:t>
            </a:r>
            <a:r>
              <a:rPr lang="pt-BR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id="{EFE4EF43-DC12-8652-CE11-017CFDC721B8}"/>
              </a:ext>
            </a:extLst>
          </p:cNvPr>
          <p:cNvCxnSpPr>
            <a:cxnSpLocks/>
          </p:cNvCxnSpPr>
          <p:nvPr/>
        </p:nvCxnSpPr>
        <p:spPr>
          <a:xfrm flipV="1">
            <a:off x="2244494" y="5142512"/>
            <a:ext cx="796239" cy="205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id="{C03136D0-F8CC-C51F-2885-8C954913A0DA}"/>
              </a:ext>
            </a:extLst>
          </p:cNvPr>
          <p:cNvCxnSpPr/>
          <p:nvPr/>
        </p:nvCxnSpPr>
        <p:spPr>
          <a:xfrm flipV="1">
            <a:off x="2629057" y="4786323"/>
            <a:ext cx="206875" cy="3694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CCB16D15-796F-F876-6003-2B3CD51ED675}"/>
              </a:ext>
            </a:extLst>
          </p:cNvPr>
          <p:cNvSpPr txBox="1"/>
          <p:nvPr/>
        </p:nvSpPr>
        <p:spPr>
          <a:xfrm>
            <a:off x="3115862" y="1670993"/>
            <a:ext cx="76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pt-BR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05EB0ABC-85FB-0E02-4C57-5DE464F614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77192" y="2831048"/>
            <a:ext cx="2202181" cy="298907"/>
          </a:xfrm>
          <a:prstGeom prst="bentConnector3">
            <a:avLst>
              <a:gd name="adj1" fmla="val 9959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5FC7CD52-CBCD-9A85-E46E-35433AF9BE75}"/>
              </a:ext>
            </a:extLst>
          </p:cNvPr>
          <p:cNvSpPr txBox="1"/>
          <p:nvPr/>
        </p:nvSpPr>
        <p:spPr>
          <a:xfrm>
            <a:off x="10828438" y="5559829"/>
            <a:ext cx="113319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aseline="-25000" dirty="0"/>
              <a:t>Tempo (</a:t>
            </a:r>
            <a:r>
              <a:rPr lang="pt-BR" sz="2800" baseline="-25000" dirty="0" err="1"/>
              <a:t>s</a:t>
            </a:r>
            <a:r>
              <a:rPr lang="pt-BR" sz="2800" baseline="-25000" dirty="0"/>
              <a:t>)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D9A616EC-A8BD-D9A2-B609-BAB7E4D5867E}"/>
              </a:ext>
            </a:extLst>
          </p:cNvPr>
          <p:cNvSpPr txBox="1"/>
          <p:nvPr/>
        </p:nvSpPr>
        <p:spPr>
          <a:xfrm>
            <a:off x="2344966" y="5109156"/>
            <a:ext cx="106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20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pt-BR" baseline="-25000" dirty="0">
                <a:solidFill>
                  <a:srgbClr val="FF0000"/>
                </a:solidFill>
                <a:latin typeface="Arial" charset="0"/>
              </a:rPr>
              <a:t> Perfusão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960EFF9F-32BE-FB7C-4929-0A1405224739}"/>
              </a:ext>
            </a:extLst>
          </p:cNvPr>
          <p:cNvSpPr txBox="1"/>
          <p:nvPr/>
        </p:nvSpPr>
        <p:spPr>
          <a:xfrm>
            <a:off x="2272263" y="3965495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pt-BR" baseline="-25000" dirty="0">
                <a:solidFill>
                  <a:srgbClr val="0070C0"/>
                </a:solidFill>
                <a:latin typeface="Arial" charset="0"/>
              </a:rPr>
              <a:t> Ventilação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112" name="Conector Angulado 111">
            <a:extLst>
              <a:ext uri="{FF2B5EF4-FFF2-40B4-BE49-F238E27FC236}">
                <a16:creationId xmlns:a16="http://schemas.microsoft.com/office/drawing/2014/main" id="{E8275DDF-8676-B235-074B-B63E3EB13AB4}"/>
              </a:ext>
            </a:extLst>
          </p:cNvPr>
          <p:cNvCxnSpPr>
            <a:cxnSpLocks/>
            <a:stCxn id="30" idx="2"/>
          </p:cNvCxnSpPr>
          <p:nvPr/>
        </p:nvCxnSpPr>
        <p:spPr>
          <a:xfrm rot="16200000" flipH="1">
            <a:off x="4169224" y="2180143"/>
            <a:ext cx="1919990" cy="2059566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8080E0EB-3413-00DE-D828-F59E81B77DE7}"/>
              </a:ext>
            </a:extLst>
          </p:cNvPr>
          <p:cNvSpPr txBox="1"/>
          <p:nvPr/>
        </p:nvSpPr>
        <p:spPr>
          <a:xfrm>
            <a:off x="5856884" y="153177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99A6850-9553-87FF-5855-4AF3EF12B1D3}"/>
              </a:ext>
            </a:extLst>
          </p:cNvPr>
          <p:cNvSpPr txBox="1"/>
          <p:nvPr/>
        </p:nvSpPr>
        <p:spPr>
          <a:xfrm rot="18883043">
            <a:off x="5218126" y="119516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BE394C9F-A51C-C1C7-F7CD-19B4307A396D}"/>
              </a:ext>
            </a:extLst>
          </p:cNvPr>
          <p:cNvSpPr txBox="1"/>
          <p:nvPr/>
        </p:nvSpPr>
        <p:spPr>
          <a:xfrm rot="2521231">
            <a:off x="5141871" y="205496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4C3D4DF7-E600-9396-8DE6-256964746F1C}"/>
              </a:ext>
            </a:extLst>
          </p:cNvPr>
          <p:cNvSpPr txBox="1"/>
          <p:nvPr/>
        </p:nvSpPr>
        <p:spPr>
          <a:xfrm>
            <a:off x="3399839" y="79068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A45DBA31-2E3D-D233-8CFF-ADE251C99F6C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3916014" y="187167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>
            <a:extLst>
              <a:ext uri="{FF2B5EF4-FFF2-40B4-BE49-F238E27FC236}">
                <a16:creationId xmlns:a16="http://schemas.microsoft.com/office/drawing/2014/main" id="{8DD7AC86-20C4-7B1F-0FD0-13D467FF702D}"/>
              </a:ext>
            </a:extLst>
          </p:cNvPr>
          <p:cNvCxnSpPr/>
          <p:nvPr/>
        </p:nvCxnSpPr>
        <p:spPr>
          <a:xfrm>
            <a:off x="7036231" y="5570527"/>
            <a:ext cx="4873193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de Seta Reta 145">
            <a:extLst>
              <a:ext uri="{FF2B5EF4-FFF2-40B4-BE49-F238E27FC236}">
                <a16:creationId xmlns:a16="http://schemas.microsoft.com/office/drawing/2014/main" id="{ACB2FC45-E77B-1BBE-B749-7649A19279BF}"/>
              </a:ext>
            </a:extLst>
          </p:cNvPr>
          <p:cNvCxnSpPr>
            <a:cxnSpLocks/>
          </p:cNvCxnSpPr>
          <p:nvPr/>
        </p:nvCxnSpPr>
        <p:spPr>
          <a:xfrm flipV="1">
            <a:off x="7097391" y="2704767"/>
            <a:ext cx="24248" cy="2880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0460EA33-762A-4133-C879-19143EDF41D8}"/>
              </a:ext>
            </a:extLst>
          </p:cNvPr>
          <p:cNvSpPr txBox="1"/>
          <p:nvPr/>
        </p:nvSpPr>
        <p:spPr>
          <a:xfrm>
            <a:off x="6216561" y="3878240"/>
            <a:ext cx="606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</a:t>
            </a:r>
            <a:r>
              <a:rPr lang="pt-BR" baseline="-25000" dirty="0"/>
              <a:t>2</a:t>
            </a:r>
          </a:p>
          <a:p>
            <a:r>
              <a:rPr lang="pt-BR" baseline="-25000" dirty="0"/>
              <a:t>mmHg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BAD1D2FA-1A04-0E89-22A8-D10DEBEC52AE}"/>
              </a:ext>
            </a:extLst>
          </p:cNvPr>
          <p:cNvSpPr txBox="1"/>
          <p:nvPr/>
        </p:nvSpPr>
        <p:spPr>
          <a:xfrm>
            <a:off x="6815382" y="5319920"/>
            <a:ext cx="33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</a:p>
        </p:txBody>
      </p:sp>
      <p:sp>
        <p:nvSpPr>
          <p:cNvPr id="158" name="Forma Livre 157">
            <a:extLst>
              <a:ext uri="{FF2B5EF4-FFF2-40B4-BE49-F238E27FC236}">
                <a16:creationId xmlns:a16="http://schemas.microsoft.com/office/drawing/2014/main" id="{4B7FC054-E12B-C3A8-30DB-6F2BBD033523}"/>
              </a:ext>
            </a:extLst>
          </p:cNvPr>
          <p:cNvSpPr/>
          <p:nvPr/>
        </p:nvSpPr>
        <p:spPr>
          <a:xfrm>
            <a:off x="7464829" y="5509953"/>
            <a:ext cx="482138" cy="74814"/>
          </a:xfrm>
          <a:custGeom>
            <a:avLst/>
            <a:gdLst>
              <a:gd name="csX0" fmla="*/ 0 w 482138"/>
              <a:gd name="csY0" fmla="*/ 0 h 74814"/>
              <a:gd name="csX1" fmla="*/ 8313 w 482138"/>
              <a:gd name="csY1" fmla="*/ 58189 h 74814"/>
              <a:gd name="csX2" fmla="*/ 33251 w 482138"/>
              <a:gd name="csY2" fmla="*/ 74814 h 74814"/>
              <a:gd name="csX3" fmla="*/ 415636 w 482138"/>
              <a:gd name="csY3" fmla="*/ 66502 h 74814"/>
              <a:gd name="csX4" fmla="*/ 457200 w 482138"/>
              <a:gd name="csY4" fmla="*/ 58189 h 74814"/>
              <a:gd name="csX5" fmla="*/ 473826 w 482138"/>
              <a:gd name="csY5" fmla="*/ 41563 h 74814"/>
              <a:gd name="csX6" fmla="*/ 482138 w 482138"/>
              <a:gd name="csY6" fmla="*/ 33251 h 748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2138" h="74814">
                <a:moveTo>
                  <a:pt x="0" y="0"/>
                </a:moveTo>
                <a:cubicBezTo>
                  <a:pt x="2771" y="19396"/>
                  <a:pt x="355" y="40284"/>
                  <a:pt x="8313" y="58189"/>
                </a:cubicBezTo>
                <a:cubicBezTo>
                  <a:pt x="12371" y="67318"/>
                  <a:pt x="23263" y="74610"/>
                  <a:pt x="33251" y="74814"/>
                </a:cubicBezTo>
                <a:lnTo>
                  <a:pt x="415636" y="66502"/>
                </a:lnTo>
                <a:cubicBezTo>
                  <a:pt x="429491" y="63731"/>
                  <a:pt x="444213" y="63755"/>
                  <a:pt x="457200" y="58189"/>
                </a:cubicBezTo>
                <a:cubicBezTo>
                  <a:pt x="464404" y="55102"/>
                  <a:pt x="468284" y="47105"/>
                  <a:pt x="473826" y="41563"/>
                </a:cubicBezTo>
                <a:lnTo>
                  <a:pt x="482138" y="33251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Forma Livre 159">
            <a:extLst>
              <a:ext uri="{FF2B5EF4-FFF2-40B4-BE49-F238E27FC236}">
                <a16:creationId xmlns:a16="http://schemas.microsoft.com/office/drawing/2014/main" id="{C6D68E5A-A4ED-1FE8-AE1C-C200D0473447}"/>
              </a:ext>
            </a:extLst>
          </p:cNvPr>
          <p:cNvSpPr/>
          <p:nvPr/>
        </p:nvSpPr>
        <p:spPr>
          <a:xfrm>
            <a:off x="7938655" y="3731029"/>
            <a:ext cx="365760" cy="1828800"/>
          </a:xfrm>
          <a:custGeom>
            <a:avLst/>
            <a:gdLst>
              <a:gd name="csX0" fmla="*/ 0 w 365760"/>
              <a:gd name="csY0" fmla="*/ 1828800 h 1828800"/>
              <a:gd name="csX1" fmla="*/ 33250 w 365760"/>
              <a:gd name="csY1" fmla="*/ 1770611 h 1828800"/>
              <a:gd name="csX2" fmla="*/ 49876 w 365760"/>
              <a:gd name="csY2" fmla="*/ 1720735 h 1828800"/>
              <a:gd name="csX3" fmla="*/ 74814 w 365760"/>
              <a:gd name="csY3" fmla="*/ 1645920 h 1828800"/>
              <a:gd name="csX4" fmla="*/ 83127 w 365760"/>
              <a:gd name="csY4" fmla="*/ 1620982 h 1828800"/>
              <a:gd name="csX5" fmla="*/ 91440 w 365760"/>
              <a:gd name="csY5" fmla="*/ 1579418 h 1828800"/>
              <a:gd name="csX6" fmla="*/ 99752 w 365760"/>
              <a:gd name="csY6" fmla="*/ 1529542 h 1828800"/>
              <a:gd name="csX7" fmla="*/ 116378 w 365760"/>
              <a:gd name="csY7" fmla="*/ 1454727 h 1828800"/>
              <a:gd name="csX8" fmla="*/ 124690 w 365760"/>
              <a:gd name="csY8" fmla="*/ 1396538 h 1828800"/>
              <a:gd name="csX9" fmla="*/ 133003 w 365760"/>
              <a:gd name="csY9" fmla="*/ 1346662 h 1828800"/>
              <a:gd name="csX10" fmla="*/ 141316 w 365760"/>
              <a:gd name="csY10" fmla="*/ 1280160 h 1828800"/>
              <a:gd name="csX11" fmla="*/ 149629 w 365760"/>
              <a:gd name="csY11" fmla="*/ 1221971 h 1828800"/>
              <a:gd name="csX12" fmla="*/ 157941 w 365760"/>
              <a:gd name="csY12" fmla="*/ 1105593 h 1828800"/>
              <a:gd name="csX13" fmla="*/ 166254 w 365760"/>
              <a:gd name="csY13" fmla="*/ 1047404 h 1828800"/>
              <a:gd name="csX14" fmla="*/ 174567 w 365760"/>
              <a:gd name="csY14" fmla="*/ 939338 h 1828800"/>
              <a:gd name="csX15" fmla="*/ 191192 w 365760"/>
              <a:gd name="csY15" fmla="*/ 789709 h 1828800"/>
              <a:gd name="csX16" fmla="*/ 207818 w 365760"/>
              <a:gd name="csY16" fmla="*/ 631767 h 1828800"/>
              <a:gd name="csX17" fmla="*/ 224443 w 365760"/>
              <a:gd name="csY17" fmla="*/ 523702 h 1828800"/>
              <a:gd name="csX18" fmla="*/ 249381 w 365760"/>
              <a:gd name="csY18" fmla="*/ 315884 h 1828800"/>
              <a:gd name="csX19" fmla="*/ 257694 w 365760"/>
              <a:gd name="csY19" fmla="*/ 282633 h 1828800"/>
              <a:gd name="csX20" fmla="*/ 266007 w 365760"/>
              <a:gd name="csY20" fmla="*/ 241069 h 1828800"/>
              <a:gd name="csX21" fmla="*/ 282632 w 365760"/>
              <a:gd name="csY21" fmla="*/ 174567 h 1828800"/>
              <a:gd name="csX22" fmla="*/ 307570 w 365760"/>
              <a:gd name="csY22" fmla="*/ 74815 h 1828800"/>
              <a:gd name="csX23" fmla="*/ 315883 w 365760"/>
              <a:gd name="csY23" fmla="*/ 49876 h 1828800"/>
              <a:gd name="csX24" fmla="*/ 332509 w 365760"/>
              <a:gd name="csY24" fmla="*/ 33251 h 1828800"/>
              <a:gd name="csX25" fmla="*/ 365760 w 365760"/>
              <a:gd name="csY25" fmla="*/ 0 h 1828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5760" h="1828800">
                <a:moveTo>
                  <a:pt x="0" y="1828800"/>
                </a:moveTo>
                <a:cubicBezTo>
                  <a:pt x="11083" y="1809404"/>
                  <a:pt x="23888" y="1790894"/>
                  <a:pt x="33250" y="1770611"/>
                </a:cubicBezTo>
                <a:cubicBezTo>
                  <a:pt x="40594" y="1754699"/>
                  <a:pt x="44334" y="1737360"/>
                  <a:pt x="49876" y="1720735"/>
                </a:cubicBezTo>
                <a:lnTo>
                  <a:pt x="74814" y="1645920"/>
                </a:lnTo>
                <a:cubicBezTo>
                  <a:pt x="77585" y="1637607"/>
                  <a:pt x="81409" y="1629574"/>
                  <a:pt x="83127" y="1620982"/>
                </a:cubicBezTo>
                <a:cubicBezTo>
                  <a:pt x="85898" y="1607127"/>
                  <a:pt x="88913" y="1593319"/>
                  <a:pt x="91440" y="1579418"/>
                </a:cubicBezTo>
                <a:cubicBezTo>
                  <a:pt x="94455" y="1562835"/>
                  <a:pt x="96447" y="1546069"/>
                  <a:pt x="99752" y="1529542"/>
                </a:cubicBezTo>
                <a:cubicBezTo>
                  <a:pt x="114698" y="1454809"/>
                  <a:pt x="101859" y="1541843"/>
                  <a:pt x="116378" y="1454727"/>
                </a:cubicBezTo>
                <a:cubicBezTo>
                  <a:pt x="119599" y="1435400"/>
                  <a:pt x="121711" y="1415903"/>
                  <a:pt x="124690" y="1396538"/>
                </a:cubicBezTo>
                <a:cubicBezTo>
                  <a:pt x="127253" y="1379879"/>
                  <a:pt x="130619" y="1363347"/>
                  <a:pt x="133003" y="1346662"/>
                </a:cubicBezTo>
                <a:cubicBezTo>
                  <a:pt x="136162" y="1324547"/>
                  <a:pt x="138363" y="1302304"/>
                  <a:pt x="141316" y="1280160"/>
                </a:cubicBezTo>
                <a:cubicBezTo>
                  <a:pt x="143906" y="1260739"/>
                  <a:pt x="146858" y="1241367"/>
                  <a:pt x="149629" y="1221971"/>
                </a:cubicBezTo>
                <a:cubicBezTo>
                  <a:pt x="152400" y="1183178"/>
                  <a:pt x="154254" y="1144309"/>
                  <a:pt x="157941" y="1105593"/>
                </a:cubicBezTo>
                <a:cubicBezTo>
                  <a:pt x="159799" y="1086088"/>
                  <a:pt x="164304" y="1066900"/>
                  <a:pt x="166254" y="1047404"/>
                </a:cubicBezTo>
                <a:cubicBezTo>
                  <a:pt x="169849" y="1011455"/>
                  <a:pt x="171087" y="975298"/>
                  <a:pt x="174567" y="939338"/>
                </a:cubicBezTo>
                <a:cubicBezTo>
                  <a:pt x="179401" y="889388"/>
                  <a:pt x="185938" y="839616"/>
                  <a:pt x="191192" y="789709"/>
                </a:cubicBezTo>
                <a:cubicBezTo>
                  <a:pt x="196734" y="737062"/>
                  <a:pt x="199116" y="683985"/>
                  <a:pt x="207818" y="631767"/>
                </a:cubicBezTo>
                <a:cubicBezTo>
                  <a:pt x="214091" y="594124"/>
                  <a:pt x="219861" y="561888"/>
                  <a:pt x="224443" y="523702"/>
                </a:cubicBezTo>
                <a:cubicBezTo>
                  <a:pt x="226752" y="504462"/>
                  <a:pt x="240407" y="365241"/>
                  <a:pt x="249381" y="315884"/>
                </a:cubicBezTo>
                <a:cubicBezTo>
                  <a:pt x="251425" y="304643"/>
                  <a:pt x="255216" y="293786"/>
                  <a:pt x="257694" y="282633"/>
                </a:cubicBezTo>
                <a:cubicBezTo>
                  <a:pt x="260759" y="268840"/>
                  <a:pt x="262580" y="254776"/>
                  <a:pt x="266007" y="241069"/>
                </a:cubicBezTo>
                <a:cubicBezTo>
                  <a:pt x="285236" y="164157"/>
                  <a:pt x="262205" y="286916"/>
                  <a:pt x="282632" y="174567"/>
                </a:cubicBezTo>
                <a:cubicBezTo>
                  <a:pt x="296063" y="100695"/>
                  <a:pt x="283289" y="147658"/>
                  <a:pt x="307570" y="74815"/>
                </a:cubicBezTo>
                <a:cubicBezTo>
                  <a:pt x="310341" y="66502"/>
                  <a:pt x="309687" y="56072"/>
                  <a:pt x="315883" y="49876"/>
                </a:cubicBezTo>
                <a:cubicBezTo>
                  <a:pt x="321425" y="44334"/>
                  <a:pt x="327613" y="39371"/>
                  <a:pt x="332509" y="33251"/>
                </a:cubicBezTo>
                <a:cubicBezTo>
                  <a:pt x="359260" y="-187"/>
                  <a:pt x="336050" y="14855"/>
                  <a:pt x="365760" y="0"/>
                </a:cubicBezTo>
              </a:path>
            </a:pathLst>
          </a:custGeom>
          <a:noFill/>
          <a:ln w="28575">
            <a:gradFill flip="none" rotWithShape="1">
              <a:gsLst>
                <a:gs pos="100000">
                  <a:schemeClr val="accent1"/>
                </a:gs>
                <a:gs pos="80028">
                  <a:schemeClr val="accent4">
                    <a:lumMod val="20000"/>
                    <a:lumOff val="80000"/>
                  </a:schemeClr>
                </a:gs>
                <a:gs pos="0">
                  <a:srgbClr val="0070C0"/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Forma Livre 165">
            <a:extLst>
              <a:ext uri="{FF2B5EF4-FFF2-40B4-BE49-F238E27FC236}">
                <a16:creationId xmlns:a16="http://schemas.microsoft.com/office/drawing/2014/main" id="{8F33D5AD-60E0-DAB2-38B6-727487BAC55D}"/>
              </a:ext>
            </a:extLst>
          </p:cNvPr>
          <p:cNvSpPr/>
          <p:nvPr/>
        </p:nvSpPr>
        <p:spPr>
          <a:xfrm>
            <a:off x="8296102" y="3455662"/>
            <a:ext cx="1629294" cy="283680"/>
          </a:xfrm>
          <a:custGeom>
            <a:avLst/>
            <a:gdLst>
              <a:gd name="csX0" fmla="*/ 0 w 1629294"/>
              <a:gd name="csY0" fmla="*/ 283680 h 283680"/>
              <a:gd name="csX1" fmla="*/ 58189 w 1629294"/>
              <a:gd name="csY1" fmla="*/ 258742 h 283680"/>
              <a:gd name="csX2" fmla="*/ 83127 w 1629294"/>
              <a:gd name="csY2" fmla="*/ 250429 h 283680"/>
              <a:gd name="csX3" fmla="*/ 124691 w 1629294"/>
              <a:gd name="csY3" fmla="*/ 225491 h 283680"/>
              <a:gd name="csX4" fmla="*/ 157942 w 1629294"/>
              <a:gd name="csY4" fmla="*/ 192240 h 283680"/>
              <a:gd name="csX5" fmla="*/ 232756 w 1629294"/>
              <a:gd name="csY5" fmla="*/ 167302 h 283680"/>
              <a:gd name="csX6" fmla="*/ 282633 w 1629294"/>
              <a:gd name="csY6" fmla="*/ 150676 h 283680"/>
              <a:gd name="csX7" fmla="*/ 365760 w 1629294"/>
              <a:gd name="csY7" fmla="*/ 125738 h 283680"/>
              <a:gd name="csX8" fmla="*/ 448887 w 1629294"/>
              <a:gd name="csY8" fmla="*/ 100800 h 283680"/>
              <a:gd name="csX9" fmla="*/ 507076 w 1629294"/>
              <a:gd name="csY9" fmla="*/ 92487 h 283680"/>
              <a:gd name="csX10" fmla="*/ 548640 w 1629294"/>
              <a:gd name="csY10" fmla="*/ 84174 h 283680"/>
              <a:gd name="csX11" fmla="*/ 640080 w 1629294"/>
              <a:gd name="csY11" fmla="*/ 67549 h 283680"/>
              <a:gd name="csX12" fmla="*/ 706582 w 1629294"/>
              <a:gd name="csY12" fmla="*/ 50923 h 283680"/>
              <a:gd name="csX13" fmla="*/ 739833 w 1629294"/>
              <a:gd name="csY13" fmla="*/ 42611 h 283680"/>
              <a:gd name="csX14" fmla="*/ 789709 w 1629294"/>
              <a:gd name="csY14" fmla="*/ 34298 h 283680"/>
              <a:gd name="csX15" fmla="*/ 1072342 w 1629294"/>
              <a:gd name="csY15" fmla="*/ 9360 h 283680"/>
              <a:gd name="csX16" fmla="*/ 1155469 w 1629294"/>
              <a:gd name="csY16" fmla="*/ 1047 h 283680"/>
              <a:gd name="csX17" fmla="*/ 1629294 w 1629294"/>
              <a:gd name="csY17" fmla="*/ 1047 h 283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29294" h="283680">
                <a:moveTo>
                  <a:pt x="0" y="283680"/>
                </a:moveTo>
                <a:cubicBezTo>
                  <a:pt x="19396" y="275367"/>
                  <a:pt x="38596" y="266579"/>
                  <a:pt x="58189" y="258742"/>
                </a:cubicBezTo>
                <a:cubicBezTo>
                  <a:pt x="66325" y="255488"/>
                  <a:pt x="75613" y="254937"/>
                  <a:pt x="83127" y="250429"/>
                </a:cubicBezTo>
                <a:cubicBezTo>
                  <a:pt x="140175" y="216199"/>
                  <a:pt x="54053" y="249035"/>
                  <a:pt x="124691" y="225491"/>
                </a:cubicBezTo>
                <a:cubicBezTo>
                  <a:pt x="135775" y="214407"/>
                  <a:pt x="143072" y="197197"/>
                  <a:pt x="157942" y="192240"/>
                </a:cubicBezTo>
                <a:lnTo>
                  <a:pt x="232756" y="167302"/>
                </a:lnTo>
                <a:lnTo>
                  <a:pt x="282633" y="150676"/>
                </a:lnTo>
                <a:cubicBezTo>
                  <a:pt x="332880" y="138113"/>
                  <a:pt x="305051" y="145974"/>
                  <a:pt x="365760" y="125738"/>
                </a:cubicBezTo>
                <a:cubicBezTo>
                  <a:pt x="393101" y="116625"/>
                  <a:pt x="420396" y="105980"/>
                  <a:pt x="448887" y="100800"/>
                </a:cubicBezTo>
                <a:cubicBezTo>
                  <a:pt x="468164" y="97295"/>
                  <a:pt x="487749" y="95708"/>
                  <a:pt x="507076" y="92487"/>
                </a:cubicBezTo>
                <a:cubicBezTo>
                  <a:pt x="521013" y="90164"/>
                  <a:pt x="534739" y="86701"/>
                  <a:pt x="548640" y="84174"/>
                </a:cubicBezTo>
                <a:cubicBezTo>
                  <a:pt x="588660" y="76898"/>
                  <a:pt x="601934" y="76352"/>
                  <a:pt x="640080" y="67549"/>
                </a:cubicBezTo>
                <a:cubicBezTo>
                  <a:pt x="662344" y="62411"/>
                  <a:pt x="684415" y="56465"/>
                  <a:pt x="706582" y="50923"/>
                </a:cubicBezTo>
                <a:cubicBezTo>
                  <a:pt x="717666" y="48152"/>
                  <a:pt x="728564" y="44489"/>
                  <a:pt x="739833" y="42611"/>
                </a:cubicBezTo>
                <a:cubicBezTo>
                  <a:pt x="756458" y="39840"/>
                  <a:pt x="773009" y="36575"/>
                  <a:pt x="789709" y="34298"/>
                </a:cubicBezTo>
                <a:cubicBezTo>
                  <a:pt x="982793" y="7969"/>
                  <a:pt x="866349" y="24074"/>
                  <a:pt x="1072342" y="9360"/>
                </a:cubicBezTo>
                <a:cubicBezTo>
                  <a:pt x="1100118" y="7376"/>
                  <a:pt x="1127625" y="1463"/>
                  <a:pt x="1155469" y="1047"/>
                </a:cubicBezTo>
                <a:cubicBezTo>
                  <a:pt x="1313393" y="-1310"/>
                  <a:pt x="1471352" y="1047"/>
                  <a:pt x="1629294" y="1047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Forma Livre 168">
            <a:extLst>
              <a:ext uri="{FF2B5EF4-FFF2-40B4-BE49-F238E27FC236}">
                <a16:creationId xmlns:a16="http://schemas.microsoft.com/office/drawing/2014/main" id="{A03B4FB6-052D-2817-919F-64D62A082C71}"/>
              </a:ext>
            </a:extLst>
          </p:cNvPr>
          <p:cNvSpPr/>
          <p:nvPr/>
        </p:nvSpPr>
        <p:spPr>
          <a:xfrm>
            <a:off x="9915896" y="3468584"/>
            <a:ext cx="363577" cy="2100713"/>
          </a:xfrm>
          <a:custGeom>
            <a:avLst/>
            <a:gdLst>
              <a:gd name="csX0" fmla="*/ 0 w 451262"/>
              <a:gd name="csY0" fmla="*/ 0 h 2054522"/>
              <a:gd name="csX1" fmla="*/ 23750 w 451262"/>
              <a:gd name="csY1" fmla="*/ 83127 h 2054522"/>
              <a:gd name="csX2" fmla="*/ 59376 w 451262"/>
              <a:gd name="csY2" fmla="*/ 201880 h 2054522"/>
              <a:gd name="csX3" fmla="*/ 83127 w 451262"/>
              <a:gd name="csY3" fmla="*/ 368135 h 2054522"/>
              <a:gd name="csX4" fmla="*/ 106878 w 451262"/>
              <a:gd name="csY4" fmla="*/ 475013 h 2054522"/>
              <a:gd name="csX5" fmla="*/ 118753 w 451262"/>
              <a:gd name="csY5" fmla="*/ 558140 h 2054522"/>
              <a:gd name="csX6" fmla="*/ 142504 w 451262"/>
              <a:gd name="csY6" fmla="*/ 676893 h 2054522"/>
              <a:gd name="csX7" fmla="*/ 166254 w 451262"/>
              <a:gd name="csY7" fmla="*/ 866898 h 2054522"/>
              <a:gd name="csX8" fmla="*/ 178130 w 451262"/>
              <a:gd name="csY8" fmla="*/ 961901 h 2054522"/>
              <a:gd name="csX9" fmla="*/ 190005 w 451262"/>
              <a:gd name="csY9" fmla="*/ 1045028 h 2054522"/>
              <a:gd name="csX10" fmla="*/ 201880 w 451262"/>
              <a:gd name="csY10" fmla="*/ 1151906 h 2054522"/>
              <a:gd name="csX11" fmla="*/ 213756 w 451262"/>
              <a:gd name="csY11" fmla="*/ 1223158 h 2054522"/>
              <a:gd name="csX12" fmla="*/ 237506 w 451262"/>
              <a:gd name="csY12" fmla="*/ 1401288 h 2054522"/>
              <a:gd name="csX13" fmla="*/ 249382 w 451262"/>
              <a:gd name="csY13" fmla="*/ 1615044 h 2054522"/>
              <a:gd name="csX14" fmla="*/ 261257 w 451262"/>
              <a:gd name="csY14" fmla="*/ 1650670 h 2054522"/>
              <a:gd name="csX15" fmla="*/ 285008 w 451262"/>
              <a:gd name="csY15" fmla="*/ 1757548 h 2054522"/>
              <a:gd name="csX16" fmla="*/ 296883 w 451262"/>
              <a:gd name="csY16" fmla="*/ 1805049 h 2054522"/>
              <a:gd name="csX17" fmla="*/ 320634 w 451262"/>
              <a:gd name="csY17" fmla="*/ 1947553 h 2054522"/>
              <a:gd name="csX18" fmla="*/ 380010 w 451262"/>
              <a:gd name="csY18" fmla="*/ 2042556 h 2054522"/>
              <a:gd name="csX19" fmla="*/ 451262 w 451262"/>
              <a:gd name="csY19" fmla="*/ 2054431 h 20545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51262" h="2054522">
                <a:moveTo>
                  <a:pt x="0" y="0"/>
                </a:moveTo>
                <a:cubicBezTo>
                  <a:pt x="7917" y="27709"/>
                  <a:pt x="15275" y="55584"/>
                  <a:pt x="23750" y="83127"/>
                </a:cubicBezTo>
                <a:cubicBezTo>
                  <a:pt x="35270" y="120569"/>
                  <a:pt x="52767" y="162226"/>
                  <a:pt x="59376" y="201880"/>
                </a:cubicBezTo>
                <a:cubicBezTo>
                  <a:pt x="68579" y="257099"/>
                  <a:pt x="69550" y="313825"/>
                  <a:pt x="83127" y="368135"/>
                </a:cubicBezTo>
                <a:cubicBezTo>
                  <a:pt x="93800" y="410829"/>
                  <a:pt x="99341" y="429794"/>
                  <a:pt x="106878" y="475013"/>
                </a:cubicBezTo>
                <a:cubicBezTo>
                  <a:pt x="111480" y="502622"/>
                  <a:pt x="113889" y="530576"/>
                  <a:pt x="118753" y="558140"/>
                </a:cubicBezTo>
                <a:cubicBezTo>
                  <a:pt x="125768" y="597894"/>
                  <a:pt x="137497" y="636836"/>
                  <a:pt x="142504" y="676893"/>
                </a:cubicBezTo>
                <a:lnTo>
                  <a:pt x="166254" y="866898"/>
                </a:lnTo>
                <a:cubicBezTo>
                  <a:pt x="170212" y="898566"/>
                  <a:pt x="173617" y="930308"/>
                  <a:pt x="178130" y="961901"/>
                </a:cubicBezTo>
                <a:cubicBezTo>
                  <a:pt x="182088" y="989610"/>
                  <a:pt x="186533" y="1017254"/>
                  <a:pt x="190005" y="1045028"/>
                </a:cubicBezTo>
                <a:cubicBezTo>
                  <a:pt x="194451" y="1080596"/>
                  <a:pt x="197142" y="1116375"/>
                  <a:pt x="201880" y="1151906"/>
                </a:cubicBezTo>
                <a:cubicBezTo>
                  <a:pt x="205062" y="1175773"/>
                  <a:pt x="210574" y="1199291"/>
                  <a:pt x="213756" y="1223158"/>
                </a:cubicBezTo>
                <a:cubicBezTo>
                  <a:pt x="242830" y="1441210"/>
                  <a:pt x="209971" y="1236075"/>
                  <a:pt x="237506" y="1401288"/>
                </a:cubicBezTo>
                <a:cubicBezTo>
                  <a:pt x="241465" y="1472540"/>
                  <a:pt x="242616" y="1544004"/>
                  <a:pt x="249382" y="1615044"/>
                </a:cubicBezTo>
                <a:cubicBezTo>
                  <a:pt x="250569" y="1627505"/>
                  <a:pt x="257818" y="1638634"/>
                  <a:pt x="261257" y="1650670"/>
                </a:cubicBezTo>
                <a:cubicBezTo>
                  <a:pt x="275735" y="1701345"/>
                  <a:pt x="272766" y="1702459"/>
                  <a:pt x="285008" y="1757548"/>
                </a:cubicBezTo>
                <a:cubicBezTo>
                  <a:pt x="288549" y="1773480"/>
                  <a:pt x="293963" y="1788991"/>
                  <a:pt x="296883" y="1805049"/>
                </a:cubicBezTo>
                <a:cubicBezTo>
                  <a:pt x="306154" y="1856041"/>
                  <a:pt x="307204" y="1898311"/>
                  <a:pt x="320634" y="1947553"/>
                </a:cubicBezTo>
                <a:cubicBezTo>
                  <a:pt x="335797" y="2003151"/>
                  <a:pt x="331022" y="2021561"/>
                  <a:pt x="380010" y="2042556"/>
                </a:cubicBezTo>
                <a:cubicBezTo>
                  <a:pt x="412198" y="2056351"/>
                  <a:pt x="422344" y="2054431"/>
                  <a:pt x="451262" y="2054431"/>
                </a:cubicBez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EA4FC26-7BD4-6A6D-D3A1-488F2AD35F77}"/>
              </a:ext>
            </a:extLst>
          </p:cNvPr>
          <p:cNvCxnSpPr>
            <a:cxnSpLocks/>
          </p:cNvCxnSpPr>
          <p:nvPr/>
        </p:nvCxnSpPr>
        <p:spPr>
          <a:xfrm flipH="1" flipV="1">
            <a:off x="2658411" y="200266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98E4840-3229-D564-4FB1-6DA897B93715}"/>
              </a:ext>
            </a:extLst>
          </p:cNvPr>
          <p:cNvCxnSpPr>
            <a:cxnSpLocks/>
          </p:cNvCxnSpPr>
          <p:nvPr/>
        </p:nvCxnSpPr>
        <p:spPr>
          <a:xfrm flipH="1" flipV="1">
            <a:off x="3000752" y="211344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>
            <a:extLst>
              <a:ext uri="{FF2B5EF4-FFF2-40B4-BE49-F238E27FC236}">
                <a16:creationId xmlns:a16="http://schemas.microsoft.com/office/drawing/2014/main" id="{E1606ECC-6BE0-C634-6544-57D46FE6DC0C}"/>
              </a:ext>
            </a:extLst>
          </p:cNvPr>
          <p:cNvSpPr/>
          <p:nvPr/>
        </p:nvSpPr>
        <p:spPr>
          <a:xfrm>
            <a:off x="7356451" y="539255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A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B8DAF72-D0D8-CCBF-C73C-4BF6974D0174}"/>
              </a:ext>
            </a:extLst>
          </p:cNvPr>
          <p:cNvSpPr/>
          <p:nvPr/>
        </p:nvSpPr>
        <p:spPr>
          <a:xfrm>
            <a:off x="7859487" y="5393701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B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E67311F-0B64-6D6D-93F0-2E9EEAB5B1C4}"/>
              </a:ext>
            </a:extLst>
          </p:cNvPr>
          <p:cNvSpPr/>
          <p:nvPr/>
        </p:nvSpPr>
        <p:spPr>
          <a:xfrm>
            <a:off x="8342079" y="3741633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C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1F8E65C-F834-E437-B0F4-D8876A8164A4}"/>
              </a:ext>
            </a:extLst>
          </p:cNvPr>
          <p:cNvSpPr/>
          <p:nvPr/>
        </p:nvSpPr>
        <p:spPr>
          <a:xfrm>
            <a:off x="9790655" y="3519567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D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F4A5035-55F5-69F3-3FE4-38A2F2D302E9}"/>
              </a:ext>
            </a:extLst>
          </p:cNvPr>
          <p:cNvSpPr/>
          <p:nvPr/>
        </p:nvSpPr>
        <p:spPr>
          <a:xfrm>
            <a:off x="10211975" y="5385861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E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0C808A58-6C01-52D5-693E-0C76F52C78DF}"/>
              </a:ext>
            </a:extLst>
          </p:cNvPr>
          <p:cNvSpPr txBox="1"/>
          <p:nvPr/>
        </p:nvSpPr>
        <p:spPr>
          <a:xfrm>
            <a:off x="6716327" y="29842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40 - </a:t>
            </a:r>
          </a:p>
        </p:txBody>
      </p:sp>
      <p:cxnSp>
        <p:nvCxnSpPr>
          <p:cNvPr id="184" name="Conector Reto 183">
            <a:extLst>
              <a:ext uri="{FF2B5EF4-FFF2-40B4-BE49-F238E27FC236}">
                <a16:creationId xmlns:a16="http://schemas.microsoft.com/office/drawing/2014/main" id="{1A330B88-E016-7C92-C0B0-8DE82AA4C712}"/>
              </a:ext>
            </a:extLst>
          </p:cNvPr>
          <p:cNvCxnSpPr>
            <a:cxnSpLocks/>
          </p:cNvCxnSpPr>
          <p:nvPr/>
        </p:nvCxnSpPr>
        <p:spPr>
          <a:xfrm flipV="1">
            <a:off x="7121639" y="3227273"/>
            <a:ext cx="2895510" cy="27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F26FDA63-DCA2-6DB8-409E-78C555E145A3}"/>
              </a:ext>
            </a:extLst>
          </p:cNvPr>
          <p:cNvSpPr txBox="1"/>
          <p:nvPr/>
        </p:nvSpPr>
        <p:spPr>
          <a:xfrm>
            <a:off x="6704265" y="394936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25 - 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1A65F5DF-5169-B185-0C1C-0CD36D06CE3B}"/>
              </a:ext>
            </a:extLst>
          </p:cNvPr>
          <p:cNvSpPr txBox="1"/>
          <p:nvPr/>
        </p:nvSpPr>
        <p:spPr>
          <a:xfrm>
            <a:off x="8253169" y="2949104"/>
            <a:ext cx="634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PaCO</a:t>
            </a:r>
            <a:r>
              <a:rPr lang="pt-BR" sz="14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8704BC45-7207-B099-D153-A1E69724192A}"/>
              </a:ext>
            </a:extLst>
          </p:cNvPr>
          <p:cNvSpPr txBox="1"/>
          <p:nvPr/>
        </p:nvSpPr>
        <p:spPr>
          <a:xfrm>
            <a:off x="9983395" y="3158361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P(a-et)CO</a:t>
            </a:r>
            <a:r>
              <a:rPr lang="pt-BR" b="1" baseline="-25000" dirty="0"/>
              <a:t>2</a:t>
            </a:r>
          </a:p>
        </p:txBody>
      </p:sp>
      <p:sp>
        <p:nvSpPr>
          <p:cNvPr id="194" name="Chave Esquerda 193">
            <a:extLst>
              <a:ext uri="{FF2B5EF4-FFF2-40B4-BE49-F238E27FC236}">
                <a16:creationId xmlns:a16="http://schemas.microsoft.com/office/drawing/2014/main" id="{11AA72AE-5238-E964-37E0-0D6DB4325AD7}"/>
              </a:ext>
            </a:extLst>
          </p:cNvPr>
          <p:cNvSpPr/>
          <p:nvPr/>
        </p:nvSpPr>
        <p:spPr>
          <a:xfrm flipH="1">
            <a:off x="9987743" y="3239972"/>
            <a:ext cx="67505" cy="227381"/>
          </a:xfrm>
          <a:prstGeom prst="leftBrac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808080"/>
              </a:highlight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112C5E2E-4DF0-8589-1C8F-904D00F41BF2}"/>
              </a:ext>
            </a:extLst>
          </p:cNvPr>
          <p:cNvSpPr txBox="1"/>
          <p:nvPr/>
        </p:nvSpPr>
        <p:spPr>
          <a:xfrm>
            <a:off x="9238192" y="3444860"/>
            <a:ext cx="631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ETCO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E12CCC61-5868-3CCB-24EF-D80433CA1E3A}"/>
              </a:ext>
            </a:extLst>
          </p:cNvPr>
          <p:cNvSpPr txBox="1"/>
          <p:nvPr/>
        </p:nvSpPr>
        <p:spPr>
          <a:xfrm>
            <a:off x="7724724" y="1036738"/>
            <a:ext cx="274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Capnograma normal - fases</a:t>
            </a:r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7EBE736B-E626-F1BD-BCC5-301646099703}"/>
              </a:ext>
            </a:extLst>
          </p:cNvPr>
          <p:cNvSpPr txBox="1"/>
          <p:nvPr/>
        </p:nvSpPr>
        <p:spPr>
          <a:xfrm>
            <a:off x="349976" y="389692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Paciente</a:t>
            </a:r>
          </a:p>
        </p:txBody>
      </p:sp>
      <p:cxnSp>
        <p:nvCxnSpPr>
          <p:cNvPr id="200" name="Conector Reto 199">
            <a:extLst>
              <a:ext uri="{FF2B5EF4-FFF2-40B4-BE49-F238E27FC236}">
                <a16:creationId xmlns:a16="http://schemas.microsoft.com/office/drawing/2014/main" id="{65643244-501C-AACB-1265-789C94130A03}"/>
              </a:ext>
            </a:extLst>
          </p:cNvPr>
          <p:cNvCxnSpPr>
            <a:cxnSpLocks/>
          </p:cNvCxnSpPr>
          <p:nvPr/>
        </p:nvCxnSpPr>
        <p:spPr>
          <a:xfrm flipV="1">
            <a:off x="7130700" y="3444057"/>
            <a:ext cx="2808093" cy="2112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957B73DA-4C0D-F0B8-ECC5-CAA46269B0A5}"/>
              </a:ext>
            </a:extLst>
          </p:cNvPr>
          <p:cNvSpPr txBox="1"/>
          <p:nvPr/>
        </p:nvSpPr>
        <p:spPr>
          <a:xfrm>
            <a:off x="6729027" y="32128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37 - 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27D535D-0FE9-9FD5-5397-927E7056A964}"/>
              </a:ext>
            </a:extLst>
          </p:cNvPr>
          <p:cNvSpPr/>
          <p:nvPr/>
        </p:nvSpPr>
        <p:spPr>
          <a:xfrm>
            <a:off x="7851751" y="148095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A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BFD330E-C286-B02C-B7C0-5BB29E498819}"/>
              </a:ext>
            </a:extLst>
          </p:cNvPr>
          <p:cNvSpPr/>
          <p:nvPr/>
        </p:nvSpPr>
        <p:spPr>
          <a:xfrm>
            <a:off x="8049987" y="1482101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B</a:t>
            </a:r>
          </a:p>
        </p:txBody>
      </p: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B681611A-4908-B221-4BA3-FC923FFA74CF}"/>
              </a:ext>
            </a:extLst>
          </p:cNvPr>
          <p:cNvSpPr txBox="1"/>
          <p:nvPr/>
        </p:nvSpPr>
        <p:spPr>
          <a:xfrm>
            <a:off x="7566217" y="524627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0447FF06-E7E4-711D-DB8C-93704ADE06F0}"/>
              </a:ext>
            </a:extLst>
          </p:cNvPr>
          <p:cNvSpPr txBox="1"/>
          <p:nvPr/>
        </p:nvSpPr>
        <p:spPr>
          <a:xfrm>
            <a:off x="7869512" y="43809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II</a:t>
            </a: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F010FF2B-EC16-0472-8A2D-D3F6BFD4F4C8}"/>
              </a:ext>
            </a:extLst>
          </p:cNvPr>
          <p:cNvSpPr txBox="1"/>
          <p:nvPr/>
        </p:nvSpPr>
        <p:spPr>
          <a:xfrm>
            <a:off x="8873299" y="34428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III</a:t>
            </a:r>
          </a:p>
        </p:txBody>
      </p:sp>
      <p:sp>
        <p:nvSpPr>
          <p:cNvPr id="211" name="CaixaDeTexto 210">
            <a:extLst>
              <a:ext uri="{FF2B5EF4-FFF2-40B4-BE49-F238E27FC236}">
                <a16:creationId xmlns:a16="http://schemas.microsoft.com/office/drawing/2014/main" id="{19F949ED-93A7-A61A-8EAE-312A678B64F5}"/>
              </a:ext>
            </a:extLst>
          </p:cNvPr>
          <p:cNvSpPr txBox="1"/>
          <p:nvPr/>
        </p:nvSpPr>
        <p:spPr>
          <a:xfrm>
            <a:off x="10054399" y="44080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IV</a:t>
            </a:r>
          </a:p>
        </p:txBody>
      </p:sp>
      <p:cxnSp>
        <p:nvCxnSpPr>
          <p:cNvPr id="212" name="Conector Reto 211">
            <a:extLst>
              <a:ext uri="{FF2B5EF4-FFF2-40B4-BE49-F238E27FC236}">
                <a16:creationId xmlns:a16="http://schemas.microsoft.com/office/drawing/2014/main" id="{A027B3FD-7AB2-5E69-E92B-540DBAF1076D}"/>
              </a:ext>
            </a:extLst>
          </p:cNvPr>
          <p:cNvCxnSpPr>
            <a:cxnSpLocks/>
            <a:stCxn id="213" idx="2"/>
            <a:endCxn id="214" idx="6"/>
          </p:cNvCxnSpPr>
          <p:nvPr/>
        </p:nvCxnSpPr>
        <p:spPr>
          <a:xfrm>
            <a:off x="7851751" y="183598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24084B1C-5208-736E-9366-55FE9E5054EE}"/>
              </a:ext>
            </a:extLst>
          </p:cNvPr>
          <p:cNvSpPr/>
          <p:nvPr/>
        </p:nvSpPr>
        <p:spPr>
          <a:xfrm>
            <a:off x="7851751" y="176035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B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646E59C8-F6C7-0EB7-2D27-0D1254CAAF9B}"/>
              </a:ext>
            </a:extLst>
          </p:cNvPr>
          <p:cNvSpPr/>
          <p:nvPr/>
        </p:nvSpPr>
        <p:spPr>
          <a:xfrm>
            <a:off x="8049987" y="1761501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C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4F111290-2AE5-E114-B2DE-33B602E9C910}"/>
              </a:ext>
            </a:extLst>
          </p:cNvPr>
          <p:cNvCxnSpPr>
            <a:cxnSpLocks/>
          </p:cNvCxnSpPr>
          <p:nvPr/>
        </p:nvCxnSpPr>
        <p:spPr>
          <a:xfrm>
            <a:off x="7851751" y="2089985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F34C5E28-B6CA-41C5-9473-0AD686505996}"/>
              </a:ext>
            </a:extLst>
          </p:cNvPr>
          <p:cNvSpPr/>
          <p:nvPr/>
        </p:nvSpPr>
        <p:spPr>
          <a:xfrm>
            <a:off x="7851751" y="2014353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C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AE113734-6C34-4720-E43A-9997F4E20F34}"/>
              </a:ext>
            </a:extLst>
          </p:cNvPr>
          <p:cNvSpPr/>
          <p:nvPr/>
        </p:nvSpPr>
        <p:spPr>
          <a:xfrm>
            <a:off x="8062687" y="2015501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D</a:t>
            </a:r>
          </a:p>
        </p:txBody>
      </p:sp>
      <p:cxnSp>
        <p:nvCxnSpPr>
          <p:cNvPr id="218" name="Conector Reto 217">
            <a:extLst>
              <a:ext uri="{FF2B5EF4-FFF2-40B4-BE49-F238E27FC236}">
                <a16:creationId xmlns:a16="http://schemas.microsoft.com/office/drawing/2014/main" id="{034ACEB8-751C-738F-E357-5ED8E33B3132}"/>
              </a:ext>
            </a:extLst>
          </p:cNvPr>
          <p:cNvCxnSpPr>
            <a:cxnSpLocks/>
            <a:stCxn id="219" idx="2"/>
            <a:endCxn id="220" idx="6"/>
          </p:cNvCxnSpPr>
          <p:nvPr/>
        </p:nvCxnSpPr>
        <p:spPr>
          <a:xfrm>
            <a:off x="7851751" y="2343985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Oval 218">
            <a:extLst>
              <a:ext uri="{FF2B5EF4-FFF2-40B4-BE49-F238E27FC236}">
                <a16:creationId xmlns:a16="http://schemas.microsoft.com/office/drawing/2014/main" id="{8D72C5BD-98E0-E362-AB9B-726922904338}"/>
              </a:ext>
            </a:extLst>
          </p:cNvPr>
          <p:cNvSpPr/>
          <p:nvPr/>
        </p:nvSpPr>
        <p:spPr>
          <a:xfrm>
            <a:off x="7851751" y="2268353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D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147194E-41DB-9683-3BB8-6B863DAC28FB}"/>
              </a:ext>
            </a:extLst>
          </p:cNvPr>
          <p:cNvSpPr/>
          <p:nvPr/>
        </p:nvSpPr>
        <p:spPr>
          <a:xfrm>
            <a:off x="8062687" y="2269501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E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866DE993-F877-0EC3-03B1-0F9E185101F6}"/>
              </a:ext>
            </a:extLst>
          </p:cNvPr>
          <p:cNvSpPr txBox="1"/>
          <p:nvPr/>
        </p:nvSpPr>
        <p:spPr>
          <a:xfrm>
            <a:off x="8118349" y="1378391"/>
            <a:ext cx="156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    Espaço morto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3C9EEE7A-8EEC-C3FD-DB19-DC6FFAD0B0DF}"/>
              </a:ext>
            </a:extLst>
          </p:cNvPr>
          <p:cNvSpPr txBox="1"/>
          <p:nvPr/>
        </p:nvSpPr>
        <p:spPr>
          <a:xfrm>
            <a:off x="8125830" y="1658250"/>
            <a:ext cx="2275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II   Esvaziamento alveolar</a:t>
            </a: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5B3C5149-3BBD-0BD8-2A95-68F3F1D854C6}"/>
              </a:ext>
            </a:extLst>
          </p:cNvPr>
          <p:cNvSpPr txBox="1"/>
          <p:nvPr/>
        </p:nvSpPr>
        <p:spPr>
          <a:xfrm>
            <a:off x="8147336" y="1925917"/>
            <a:ext cx="15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III Platô alveolar</a:t>
            </a: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C3B51ADE-A710-7C24-C158-58B880ECD595}"/>
              </a:ext>
            </a:extLst>
          </p:cNvPr>
          <p:cNvSpPr txBox="1"/>
          <p:nvPr/>
        </p:nvSpPr>
        <p:spPr>
          <a:xfrm>
            <a:off x="8147701" y="2179077"/>
            <a:ext cx="124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IV Inspiração</a:t>
            </a:r>
          </a:p>
        </p:txBody>
      </p:sp>
      <p:cxnSp>
        <p:nvCxnSpPr>
          <p:cNvPr id="228" name="Conector de Seta Reta 227">
            <a:extLst>
              <a:ext uri="{FF2B5EF4-FFF2-40B4-BE49-F238E27FC236}">
                <a16:creationId xmlns:a16="http://schemas.microsoft.com/office/drawing/2014/main" id="{1AA9A63E-AA7F-E019-22E9-5D1EA4613D9F}"/>
              </a:ext>
            </a:extLst>
          </p:cNvPr>
          <p:cNvCxnSpPr>
            <a:cxnSpLocks/>
          </p:cNvCxnSpPr>
          <p:nvPr/>
        </p:nvCxnSpPr>
        <p:spPr>
          <a:xfrm flipV="1">
            <a:off x="7464829" y="5676081"/>
            <a:ext cx="2808515" cy="139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63FE608D-8EE9-4857-063A-D28991779AB2}"/>
              </a:ext>
            </a:extLst>
          </p:cNvPr>
          <p:cNvSpPr txBox="1"/>
          <p:nvPr/>
        </p:nvSpPr>
        <p:spPr>
          <a:xfrm>
            <a:off x="8385073" y="5688541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Expiração</a:t>
            </a:r>
            <a:endParaRPr lang="pt-BR" baseline="-25000" dirty="0"/>
          </a:p>
        </p:txBody>
      </p:sp>
      <p:sp>
        <p:nvSpPr>
          <p:cNvPr id="233" name="Retângulo Arredondado 232">
            <a:extLst>
              <a:ext uri="{FF2B5EF4-FFF2-40B4-BE49-F238E27FC236}">
                <a16:creationId xmlns:a16="http://schemas.microsoft.com/office/drawing/2014/main" id="{E84A24E1-8D29-4E0A-9917-C372342D6A6F}"/>
              </a:ext>
            </a:extLst>
          </p:cNvPr>
          <p:cNvSpPr/>
          <p:nvPr/>
        </p:nvSpPr>
        <p:spPr>
          <a:xfrm>
            <a:off x="1604722" y="5004861"/>
            <a:ext cx="2305999" cy="426098"/>
          </a:xfrm>
          <a:prstGeom prst="roundRect">
            <a:avLst/>
          </a:prstGeom>
          <a:solidFill>
            <a:srgbClr val="9A1411">
              <a:alpha val="1541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57DB11C8-47DC-1ADE-453F-9C4D34FF7D3B}"/>
              </a:ext>
            </a:extLst>
          </p:cNvPr>
          <p:cNvSpPr txBox="1"/>
          <p:nvPr/>
        </p:nvSpPr>
        <p:spPr>
          <a:xfrm>
            <a:off x="204915" y="4958822"/>
            <a:ext cx="1063364" cy="489878"/>
          </a:xfrm>
          <a:prstGeom prst="rect">
            <a:avLst/>
          </a:prstGeom>
          <a:solidFill>
            <a:srgbClr val="7030A0">
              <a:alpha val="11311"/>
            </a:srgb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460"/>
              </a:lnSpc>
            </a:pPr>
            <a:r>
              <a:rPr lang="pt-BR" sz="1600" kern="1200" dirty="0">
                <a:solidFill>
                  <a:srgbClr val="7030A0"/>
                </a:solidFill>
                <a:latin typeface="Arial" charset="0"/>
              </a:rPr>
              <a:t>VCO</a:t>
            </a:r>
            <a:r>
              <a:rPr lang="pt-BR" sz="1600" kern="1200" baseline="-25000" dirty="0">
                <a:solidFill>
                  <a:srgbClr val="7030A0"/>
                </a:solidFill>
                <a:latin typeface="Arial" charset="0"/>
              </a:rPr>
              <a:t>2</a:t>
            </a:r>
          </a:p>
          <a:p>
            <a:pPr algn="ctr">
              <a:lnSpc>
                <a:spcPts val="1460"/>
              </a:lnSpc>
            </a:pPr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Metabolismo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56406615-5C97-DF3F-7C1B-0B205207C7DB}"/>
              </a:ext>
            </a:extLst>
          </p:cNvPr>
          <p:cNvSpPr txBox="1"/>
          <p:nvPr/>
        </p:nvSpPr>
        <p:spPr>
          <a:xfrm>
            <a:off x="431883" y="4740637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35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26B5F-B474-62EF-BBD2-E8B4E91C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FCCFB405-24A8-7788-BE58-0F3AFDD8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06" y="2591345"/>
            <a:ext cx="7549540" cy="4000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BBAD7D28-E6EE-96AD-0E18-7CE347847B9F}"/>
              </a:ext>
            </a:extLst>
          </p:cNvPr>
          <p:cNvCxnSpPr>
            <a:stCxn id="204" idx="2"/>
            <a:endCxn id="205" idx="6"/>
          </p:cNvCxnSpPr>
          <p:nvPr/>
        </p:nvCxnSpPr>
        <p:spPr>
          <a:xfrm>
            <a:off x="5556789" y="130557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366E445-7794-7408-FEA3-C50C9EA7F159}"/>
              </a:ext>
            </a:extLst>
          </p:cNvPr>
          <p:cNvSpPr/>
          <p:nvPr/>
        </p:nvSpPr>
        <p:spPr>
          <a:xfrm>
            <a:off x="1215565" y="1630679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D2FA0-076C-CD7C-A914-3CB4522B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5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8A93D1-CC50-4B8C-9CC5-17C292411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297613"/>
            <a:ext cx="863600" cy="406400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C04CC1E-8160-7E23-F7A4-DD0DDE216B2F}"/>
              </a:ext>
            </a:extLst>
          </p:cNvPr>
          <p:cNvCxnSpPr>
            <a:cxnSpLocks/>
          </p:cNvCxnSpPr>
          <p:nvPr/>
        </p:nvCxnSpPr>
        <p:spPr>
          <a:xfrm flipH="1">
            <a:off x="513299" y="2156620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3432E7E-A849-2E71-88A1-385B41EB4D25}"/>
              </a:ext>
            </a:extLst>
          </p:cNvPr>
          <p:cNvCxnSpPr>
            <a:cxnSpLocks/>
          </p:cNvCxnSpPr>
          <p:nvPr/>
        </p:nvCxnSpPr>
        <p:spPr>
          <a:xfrm flipH="1">
            <a:off x="508718" y="1834592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12A1953-DFA2-B968-4F69-07F6E793BE90}"/>
              </a:ext>
            </a:extLst>
          </p:cNvPr>
          <p:cNvCxnSpPr>
            <a:cxnSpLocks/>
          </p:cNvCxnSpPr>
          <p:nvPr/>
        </p:nvCxnSpPr>
        <p:spPr>
          <a:xfrm flipH="1" flipV="1">
            <a:off x="2314503" y="2144206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4CF2B41-7C3A-3DA6-3330-6F776CA12BD6}"/>
              </a:ext>
            </a:extLst>
          </p:cNvPr>
          <p:cNvCxnSpPr>
            <a:cxnSpLocks/>
          </p:cNvCxnSpPr>
          <p:nvPr/>
        </p:nvCxnSpPr>
        <p:spPr>
          <a:xfrm flipH="1" flipV="1">
            <a:off x="2618590" y="1987924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CF63719-FFB6-B6D6-FAE4-80D4D37D6C49}"/>
              </a:ext>
            </a:extLst>
          </p:cNvPr>
          <p:cNvCxnSpPr>
            <a:cxnSpLocks/>
          </p:cNvCxnSpPr>
          <p:nvPr/>
        </p:nvCxnSpPr>
        <p:spPr>
          <a:xfrm flipH="1">
            <a:off x="2639280" y="1134732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246909D-8DCB-16CD-2AE7-3E88ED573F81}"/>
              </a:ext>
            </a:extLst>
          </p:cNvPr>
          <p:cNvCxnSpPr>
            <a:cxnSpLocks/>
          </p:cNvCxnSpPr>
          <p:nvPr/>
        </p:nvCxnSpPr>
        <p:spPr>
          <a:xfrm flipH="1">
            <a:off x="2323269" y="939773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9358D4F2-CC72-B831-FC6D-C2134427B11F}"/>
              </a:ext>
            </a:extLst>
          </p:cNvPr>
          <p:cNvCxnSpPr/>
          <p:nvPr/>
        </p:nvCxnSpPr>
        <p:spPr>
          <a:xfrm>
            <a:off x="1227969" y="1848866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3299D8D0-4EA3-9AA8-028F-E95FB07DFD33}"/>
              </a:ext>
            </a:extLst>
          </p:cNvPr>
          <p:cNvCxnSpPr/>
          <p:nvPr/>
        </p:nvCxnSpPr>
        <p:spPr>
          <a:xfrm>
            <a:off x="1380369" y="181573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8208BDB2-B6E3-0B86-E4AF-75B8D18BC568}"/>
              </a:ext>
            </a:extLst>
          </p:cNvPr>
          <p:cNvCxnSpPr/>
          <p:nvPr/>
        </p:nvCxnSpPr>
        <p:spPr>
          <a:xfrm>
            <a:off x="1532769" y="1875372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A91E538D-655A-A26D-637E-7128BF9288D4}"/>
              </a:ext>
            </a:extLst>
          </p:cNvPr>
          <p:cNvCxnSpPr/>
          <p:nvPr/>
        </p:nvCxnSpPr>
        <p:spPr>
          <a:xfrm>
            <a:off x="1652040" y="1822361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A4687A2A-A5DD-96A9-8C44-29445F4D92D8}"/>
              </a:ext>
            </a:extLst>
          </p:cNvPr>
          <p:cNvSpPr txBox="1"/>
          <p:nvPr/>
        </p:nvSpPr>
        <p:spPr>
          <a:xfrm>
            <a:off x="480244" y="1796497"/>
            <a:ext cx="76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pt-BR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cxnSp>
        <p:nvCxnSpPr>
          <p:cNvPr id="112" name="Conector Angulado 111">
            <a:extLst>
              <a:ext uri="{FF2B5EF4-FFF2-40B4-BE49-F238E27FC236}">
                <a16:creationId xmlns:a16="http://schemas.microsoft.com/office/drawing/2014/main" id="{0584918C-0726-6F6D-8DCA-2390D2B6A39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01776" y="110215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97F7A08C-EFE7-5A6C-8434-4A7E7C4DD269}"/>
              </a:ext>
            </a:extLst>
          </p:cNvPr>
          <p:cNvSpPr txBox="1"/>
          <p:nvPr/>
        </p:nvSpPr>
        <p:spPr>
          <a:xfrm>
            <a:off x="3221266" y="1657283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6A5D86ED-5C38-AB5D-A66D-69B425FF4223}"/>
              </a:ext>
            </a:extLst>
          </p:cNvPr>
          <p:cNvSpPr txBox="1"/>
          <p:nvPr/>
        </p:nvSpPr>
        <p:spPr>
          <a:xfrm rot="18883043">
            <a:off x="2582508" y="1320669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EC9059C8-6C27-5314-6105-F0C31033F35B}"/>
              </a:ext>
            </a:extLst>
          </p:cNvPr>
          <p:cNvSpPr txBox="1"/>
          <p:nvPr/>
        </p:nvSpPr>
        <p:spPr>
          <a:xfrm rot="2521231">
            <a:off x="2506253" y="2180467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68970E6D-9851-773F-93EE-EA2C8D1103C6}"/>
              </a:ext>
            </a:extLst>
          </p:cNvPr>
          <p:cNvSpPr txBox="1"/>
          <p:nvPr/>
        </p:nvSpPr>
        <p:spPr>
          <a:xfrm>
            <a:off x="764221" y="916191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D42FE16C-4FCA-7F96-D9A5-385515B7986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1280396" y="1997175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E7630286-768A-1594-42F5-06C8B495BBDA}"/>
              </a:ext>
            </a:extLst>
          </p:cNvPr>
          <p:cNvSpPr txBox="1"/>
          <p:nvPr/>
        </p:nvSpPr>
        <p:spPr>
          <a:xfrm>
            <a:off x="4402118" y="785728"/>
            <a:ext cx="480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Capnograma normal integrado às curvas de VM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E85B175-A0CD-E02B-0EC6-76A7B12CED94}"/>
              </a:ext>
            </a:extLst>
          </p:cNvPr>
          <p:cNvSpPr/>
          <p:nvPr/>
        </p:nvSpPr>
        <p:spPr>
          <a:xfrm>
            <a:off x="5556789" y="122994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A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8F662CAB-C22C-4FFD-6A78-8FCE5B925108}"/>
              </a:ext>
            </a:extLst>
          </p:cNvPr>
          <p:cNvSpPr/>
          <p:nvPr/>
        </p:nvSpPr>
        <p:spPr>
          <a:xfrm>
            <a:off x="5755025" y="1231091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B</a:t>
            </a:r>
          </a:p>
        </p:txBody>
      </p:sp>
      <p:cxnSp>
        <p:nvCxnSpPr>
          <p:cNvPr id="212" name="Conector Reto 211">
            <a:extLst>
              <a:ext uri="{FF2B5EF4-FFF2-40B4-BE49-F238E27FC236}">
                <a16:creationId xmlns:a16="http://schemas.microsoft.com/office/drawing/2014/main" id="{901E5E12-5B93-312D-037A-67F9D1126E4B}"/>
              </a:ext>
            </a:extLst>
          </p:cNvPr>
          <p:cNvCxnSpPr>
            <a:cxnSpLocks/>
            <a:stCxn id="213" idx="2"/>
            <a:endCxn id="214" idx="6"/>
          </p:cNvCxnSpPr>
          <p:nvPr/>
        </p:nvCxnSpPr>
        <p:spPr>
          <a:xfrm>
            <a:off x="5556789" y="1559575"/>
            <a:ext cx="3209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525CEC15-5381-98B8-D85C-D45279A9CE00}"/>
              </a:ext>
            </a:extLst>
          </p:cNvPr>
          <p:cNvSpPr/>
          <p:nvPr/>
        </p:nvSpPr>
        <p:spPr>
          <a:xfrm>
            <a:off x="5556789" y="1483943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B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FFB6FD7-5866-B72B-A138-63538A24181A}"/>
              </a:ext>
            </a:extLst>
          </p:cNvPr>
          <p:cNvSpPr/>
          <p:nvPr/>
        </p:nvSpPr>
        <p:spPr>
          <a:xfrm>
            <a:off x="5755025" y="1485091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C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4CCE1BEC-0C9A-C97A-5D64-2FE8DA569503}"/>
              </a:ext>
            </a:extLst>
          </p:cNvPr>
          <p:cNvCxnSpPr>
            <a:cxnSpLocks/>
          </p:cNvCxnSpPr>
          <p:nvPr/>
        </p:nvCxnSpPr>
        <p:spPr>
          <a:xfrm>
            <a:off x="5556789" y="1832048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330426D9-5DD3-8AA9-2557-0D51C984281E}"/>
              </a:ext>
            </a:extLst>
          </p:cNvPr>
          <p:cNvSpPr/>
          <p:nvPr/>
        </p:nvSpPr>
        <p:spPr>
          <a:xfrm>
            <a:off x="5556789" y="1756416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C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B312F93-94CE-F9DF-B495-EE0198F8B5DE}"/>
              </a:ext>
            </a:extLst>
          </p:cNvPr>
          <p:cNvSpPr/>
          <p:nvPr/>
        </p:nvSpPr>
        <p:spPr>
          <a:xfrm>
            <a:off x="5767725" y="1757564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D</a:t>
            </a:r>
          </a:p>
        </p:txBody>
      </p:sp>
      <p:cxnSp>
        <p:nvCxnSpPr>
          <p:cNvPr id="218" name="Conector Reto 217">
            <a:extLst>
              <a:ext uri="{FF2B5EF4-FFF2-40B4-BE49-F238E27FC236}">
                <a16:creationId xmlns:a16="http://schemas.microsoft.com/office/drawing/2014/main" id="{D4A389F2-3F6B-1D17-6988-96BDDC4F9583}"/>
              </a:ext>
            </a:extLst>
          </p:cNvPr>
          <p:cNvCxnSpPr>
            <a:cxnSpLocks/>
            <a:stCxn id="219" idx="2"/>
            <a:endCxn id="220" idx="6"/>
          </p:cNvCxnSpPr>
          <p:nvPr/>
        </p:nvCxnSpPr>
        <p:spPr>
          <a:xfrm>
            <a:off x="5556789" y="2092975"/>
            <a:ext cx="333674" cy="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Oval 218">
            <a:extLst>
              <a:ext uri="{FF2B5EF4-FFF2-40B4-BE49-F238E27FC236}">
                <a16:creationId xmlns:a16="http://schemas.microsoft.com/office/drawing/2014/main" id="{FEC73E2B-30CD-E405-BA23-52077F9882FD}"/>
              </a:ext>
            </a:extLst>
          </p:cNvPr>
          <p:cNvSpPr/>
          <p:nvPr/>
        </p:nvSpPr>
        <p:spPr>
          <a:xfrm>
            <a:off x="5556789" y="2017343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D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305C2A-9B3A-253F-1643-1469D2DDE036}"/>
              </a:ext>
            </a:extLst>
          </p:cNvPr>
          <p:cNvSpPr/>
          <p:nvPr/>
        </p:nvSpPr>
        <p:spPr>
          <a:xfrm>
            <a:off x="5767725" y="2018491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E</a:t>
            </a: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8F45EF75-0073-100C-1425-DDB4DCCB9EF9}"/>
              </a:ext>
            </a:extLst>
          </p:cNvPr>
          <p:cNvSpPr txBox="1"/>
          <p:nvPr/>
        </p:nvSpPr>
        <p:spPr>
          <a:xfrm>
            <a:off x="5823387" y="1127381"/>
            <a:ext cx="156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    Espaço morto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9071B567-E2F5-7094-6A97-D3E684162991}"/>
              </a:ext>
            </a:extLst>
          </p:cNvPr>
          <p:cNvSpPr txBox="1"/>
          <p:nvPr/>
        </p:nvSpPr>
        <p:spPr>
          <a:xfrm>
            <a:off x="5830868" y="1394540"/>
            <a:ext cx="2275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II   Esvaziamento alveolar</a:t>
            </a: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872F4218-4003-C013-46A2-3A1471312D3D}"/>
              </a:ext>
            </a:extLst>
          </p:cNvPr>
          <p:cNvSpPr txBox="1"/>
          <p:nvPr/>
        </p:nvSpPr>
        <p:spPr>
          <a:xfrm>
            <a:off x="5852374" y="1667980"/>
            <a:ext cx="15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III Platô alveolar</a:t>
            </a: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ED14F403-F7AA-F007-16E8-ED9A2D5A61B6}"/>
              </a:ext>
            </a:extLst>
          </p:cNvPr>
          <p:cNvSpPr txBox="1"/>
          <p:nvPr/>
        </p:nvSpPr>
        <p:spPr>
          <a:xfrm>
            <a:off x="5852739" y="1928067"/>
            <a:ext cx="124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IV Inspiração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7794C4-571E-317B-843C-BEA6D86B104F}"/>
              </a:ext>
            </a:extLst>
          </p:cNvPr>
          <p:cNvSpPr/>
          <p:nvPr/>
        </p:nvSpPr>
        <p:spPr>
          <a:xfrm>
            <a:off x="7127429" y="2401334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0749EF-423A-3319-F33D-7FB7AE713D09}"/>
              </a:ext>
            </a:extLst>
          </p:cNvPr>
          <p:cNvSpPr/>
          <p:nvPr/>
        </p:nvSpPr>
        <p:spPr>
          <a:xfrm>
            <a:off x="7267809" y="2402482"/>
            <a:ext cx="122738" cy="1512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5CEC7B-260A-EE3F-330F-5774B1C34A93}"/>
              </a:ext>
            </a:extLst>
          </p:cNvPr>
          <p:cNvSpPr/>
          <p:nvPr/>
        </p:nvSpPr>
        <p:spPr>
          <a:xfrm>
            <a:off x="7834118" y="2413336"/>
            <a:ext cx="122738" cy="151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5F4BB2-AB2F-0F80-5F75-5F33812AF5C4}"/>
              </a:ext>
            </a:extLst>
          </p:cNvPr>
          <p:cNvSpPr/>
          <p:nvPr/>
        </p:nvSpPr>
        <p:spPr>
          <a:xfrm>
            <a:off x="8551277" y="2409762"/>
            <a:ext cx="122738" cy="151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45A2A3-0B82-A73D-8E82-C6F64B77B4ED}"/>
              </a:ext>
            </a:extLst>
          </p:cNvPr>
          <p:cNvSpPr/>
          <p:nvPr/>
        </p:nvSpPr>
        <p:spPr>
          <a:xfrm>
            <a:off x="8693197" y="2409156"/>
            <a:ext cx="122738" cy="151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1A54BF-F573-AA52-8EA5-091A2134BB7B}"/>
              </a:ext>
            </a:extLst>
          </p:cNvPr>
          <p:cNvSpPr txBox="1"/>
          <p:nvPr/>
        </p:nvSpPr>
        <p:spPr>
          <a:xfrm>
            <a:off x="7126939" y="493475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78237D-5974-2B29-D803-55E2C1393BC6}"/>
              </a:ext>
            </a:extLst>
          </p:cNvPr>
          <p:cNvSpPr txBox="1"/>
          <p:nvPr/>
        </p:nvSpPr>
        <p:spPr>
          <a:xfrm>
            <a:off x="7417534" y="49457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II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6709258-3B4B-A219-6A7A-46D0B17390CB}"/>
              </a:ext>
            </a:extLst>
          </p:cNvPr>
          <p:cNvSpPr txBox="1"/>
          <p:nvPr/>
        </p:nvSpPr>
        <p:spPr>
          <a:xfrm>
            <a:off x="8040321" y="493475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III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07D217A-FB4B-220A-AD25-14FF07849CF7}"/>
              </a:ext>
            </a:extLst>
          </p:cNvPr>
          <p:cNvSpPr txBox="1"/>
          <p:nvPr/>
        </p:nvSpPr>
        <p:spPr>
          <a:xfrm>
            <a:off x="8637221" y="493475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IV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137F61E0-A3CA-776F-F0FA-0CC20912667F}"/>
              </a:ext>
            </a:extLst>
          </p:cNvPr>
          <p:cNvCxnSpPr>
            <a:cxnSpLocks/>
          </p:cNvCxnSpPr>
          <p:nvPr/>
        </p:nvCxnSpPr>
        <p:spPr>
          <a:xfrm flipV="1">
            <a:off x="7181742" y="2565945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BA1DB759-7815-EFE9-610D-086D04F2071A}"/>
              </a:ext>
            </a:extLst>
          </p:cNvPr>
          <p:cNvCxnSpPr>
            <a:cxnSpLocks/>
          </p:cNvCxnSpPr>
          <p:nvPr/>
        </p:nvCxnSpPr>
        <p:spPr>
          <a:xfrm flipV="1">
            <a:off x="7283342" y="2591345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6CDA2F4-B9FA-8BCA-F11B-9E57918B1F32}"/>
              </a:ext>
            </a:extLst>
          </p:cNvPr>
          <p:cNvCxnSpPr>
            <a:cxnSpLocks/>
          </p:cNvCxnSpPr>
          <p:nvPr/>
        </p:nvCxnSpPr>
        <p:spPr>
          <a:xfrm flipV="1">
            <a:off x="7869620" y="2590697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97C85E1-D035-E2FB-21E7-0F7062FDE87C}"/>
              </a:ext>
            </a:extLst>
          </p:cNvPr>
          <p:cNvCxnSpPr>
            <a:cxnSpLocks/>
          </p:cNvCxnSpPr>
          <p:nvPr/>
        </p:nvCxnSpPr>
        <p:spPr>
          <a:xfrm flipV="1">
            <a:off x="8594681" y="2590697"/>
            <a:ext cx="20634" cy="35183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ve Direita 2">
            <a:extLst>
              <a:ext uri="{FF2B5EF4-FFF2-40B4-BE49-F238E27FC236}">
                <a16:creationId xmlns:a16="http://schemas.microsoft.com/office/drawing/2014/main" id="{B8F9A1C8-B7C1-B7F3-907C-59894BB7F88B}"/>
              </a:ext>
            </a:extLst>
          </p:cNvPr>
          <p:cNvSpPr/>
          <p:nvPr/>
        </p:nvSpPr>
        <p:spPr>
          <a:xfrm>
            <a:off x="7390547" y="2720796"/>
            <a:ext cx="45719" cy="369333"/>
          </a:xfrm>
          <a:prstGeom prst="rightBrac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3E3C32-947E-0F47-B17A-1E949B0E0F0F}"/>
              </a:ext>
            </a:extLst>
          </p:cNvPr>
          <p:cNvSpPr txBox="1"/>
          <p:nvPr/>
        </p:nvSpPr>
        <p:spPr>
          <a:xfrm>
            <a:off x="7360073" y="272919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VD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DCE819DF-AEF2-FB82-B645-5A2E22F240AF}"/>
              </a:ext>
            </a:extLst>
          </p:cNvPr>
          <p:cNvCxnSpPr>
            <a:cxnSpLocks/>
          </p:cNvCxnSpPr>
          <p:nvPr/>
        </p:nvCxnSpPr>
        <p:spPr>
          <a:xfrm>
            <a:off x="7303976" y="3088368"/>
            <a:ext cx="849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78FFA608-5026-2E87-0F93-9D54C50BF024}"/>
              </a:ext>
            </a:extLst>
          </p:cNvPr>
          <p:cNvCxnSpPr/>
          <p:nvPr/>
        </p:nvCxnSpPr>
        <p:spPr>
          <a:xfrm>
            <a:off x="7217144" y="2715158"/>
            <a:ext cx="1968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928E88C-9BA7-0861-A485-7138300A5753}"/>
              </a:ext>
            </a:extLst>
          </p:cNvPr>
          <p:cNvSpPr txBox="1"/>
          <p:nvPr/>
        </p:nvSpPr>
        <p:spPr>
          <a:xfrm>
            <a:off x="6364179" y="296147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VT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809362F-50E0-B99D-7487-E565A32EF9F0}"/>
              </a:ext>
            </a:extLst>
          </p:cNvPr>
          <p:cNvCxnSpPr>
            <a:cxnSpLocks/>
          </p:cNvCxnSpPr>
          <p:nvPr/>
        </p:nvCxnSpPr>
        <p:spPr>
          <a:xfrm flipV="1">
            <a:off x="6391015" y="2713534"/>
            <a:ext cx="811361" cy="65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have Direita 37">
            <a:extLst>
              <a:ext uri="{FF2B5EF4-FFF2-40B4-BE49-F238E27FC236}">
                <a16:creationId xmlns:a16="http://schemas.microsoft.com/office/drawing/2014/main" id="{6E77260F-5889-451B-9C57-05343622E9A7}"/>
              </a:ext>
            </a:extLst>
          </p:cNvPr>
          <p:cNvSpPr/>
          <p:nvPr/>
        </p:nvSpPr>
        <p:spPr>
          <a:xfrm>
            <a:off x="6382455" y="2723551"/>
            <a:ext cx="47271" cy="803185"/>
          </a:xfrm>
          <a:prstGeom prst="rightBrac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Angulado 41">
            <a:extLst>
              <a:ext uri="{FF2B5EF4-FFF2-40B4-BE49-F238E27FC236}">
                <a16:creationId xmlns:a16="http://schemas.microsoft.com/office/drawing/2014/main" id="{6907AFB3-85C1-1869-5285-BEB626A193EB}"/>
              </a:ext>
            </a:extLst>
          </p:cNvPr>
          <p:cNvCxnSpPr>
            <a:stCxn id="115" idx="3"/>
          </p:cNvCxnSpPr>
          <p:nvPr/>
        </p:nvCxnSpPr>
        <p:spPr>
          <a:xfrm>
            <a:off x="4401846" y="1980449"/>
            <a:ext cx="144754" cy="504338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4F7BB71D-F20E-F0DD-707F-33FC9FF88818}"/>
              </a:ext>
            </a:extLst>
          </p:cNvPr>
          <p:cNvSpPr/>
          <p:nvPr/>
        </p:nvSpPr>
        <p:spPr>
          <a:xfrm>
            <a:off x="1215565" y="2189937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03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9ACE9-6332-3A64-2CBE-DECBC36E3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Diagrama, Gráfico de linhas&#10;&#10;O conteúdo gerado por IA pode estar incorreto.">
            <a:extLst>
              <a:ext uri="{FF2B5EF4-FFF2-40B4-BE49-F238E27FC236}">
                <a16:creationId xmlns:a16="http://schemas.microsoft.com/office/drawing/2014/main" id="{2AF3DEC0-E2F1-AE27-50B4-DCBCA10B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9" t="2002" r="17633" b="9277"/>
          <a:stretch>
            <a:fillRect/>
          </a:stretch>
        </p:blipFill>
        <p:spPr>
          <a:xfrm>
            <a:off x="6266693" y="2143266"/>
            <a:ext cx="2430860" cy="4367707"/>
          </a:xfrm>
          <a:prstGeom prst="rect">
            <a:avLst/>
          </a:prstGeom>
        </p:spPr>
      </p:pic>
      <p:pic>
        <p:nvPicPr>
          <p:cNvPr id="22" name="Imagem 21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507384AE-20A4-BE99-84BF-FD82DECEC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377" y="2137210"/>
            <a:ext cx="1854167" cy="433581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067F12-D730-6067-AF08-7FEDDA13CB3E}"/>
              </a:ext>
            </a:extLst>
          </p:cNvPr>
          <p:cNvSpPr txBox="1"/>
          <p:nvPr/>
        </p:nvSpPr>
        <p:spPr>
          <a:xfrm>
            <a:off x="7096186" y="172743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🌡️ </a:t>
            </a:r>
            <a:r>
              <a:rPr lang="pt-BR" dirty="0">
                <a:solidFill>
                  <a:srgbClr val="0070C0"/>
                </a:solidFill>
              </a:rPr>
              <a:t>36</a:t>
            </a:r>
            <a:r>
              <a:rPr lang="pt-BR" baseline="30000" dirty="0">
                <a:solidFill>
                  <a:srgbClr val="0070C0"/>
                </a:solidFill>
              </a:rPr>
              <a:t>o</a:t>
            </a:r>
            <a:r>
              <a:rPr lang="pt-BR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5675C8-4BA4-708C-3C43-E41175D4CCF2}"/>
              </a:ext>
            </a:extLst>
          </p:cNvPr>
          <p:cNvSpPr txBox="1"/>
          <p:nvPr/>
        </p:nvSpPr>
        <p:spPr>
          <a:xfrm>
            <a:off x="8910418" y="171017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🌡️ </a:t>
            </a:r>
            <a:r>
              <a:rPr lang="pt-BR" dirty="0">
                <a:solidFill>
                  <a:srgbClr val="C00000"/>
                </a:solidFill>
              </a:rPr>
              <a:t>40</a:t>
            </a:r>
            <a:r>
              <a:rPr lang="pt-BR" baseline="30000" dirty="0">
                <a:solidFill>
                  <a:srgbClr val="C00000"/>
                </a:solidFill>
              </a:rPr>
              <a:t>o</a:t>
            </a:r>
            <a:r>
              <a:rPr lang="pt-BR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0E8DDE-BC6C-C0A6-53C9-CA4818FE0754}"/>
              </a:ext>
            </a:extLst>
          </p:cNvPr>
          <p:cNvSpPr txBox="1"/>
          <p:nvPr/>
        </p:nvSpPr>
        <p:spPr>
          <a:xfrm>
            <a:off x="10274122" y="438938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49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C057A4-A8C2-2CDE-3F0A-ACDD686B1009}"/>
              </a:ext>
            </a:extLst>
          </p:cNvPr>
          <p:cNvSpPr txBox="1"/>
          <p:nvPr/>
        </p:nvSpPr>
        <p:spPr>
          <a:xfrm>
            <a:off x="10274122" y="45780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46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14CBB1-B098-E76A-398B-B134B5D6F0F2}"/>
              </a:ext>
            </a:extLst>
          </p:cNvPr>
          <p:cNvSpPr txBox="1"/>
          <p:nvPr/>
        </p:nvSpPr>
        <p:spPr>
          <a:xfrm>
            <a:off x="8441606" y="48555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37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1E39F4D-46BC-4D48-C9A8-442C1CBD30CC}"/>
              </a:ext>
            </a:extLst>
          </p:cNvPr>
          <p:cNvSpPr txBox="1"/>
          <p:nvPr/>
        </p:nvSpPr>
        <p:spPr>
          <a:xfrm>
            <a:off x="8441606" y="50441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34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3AAD60E-75CD-5CFF-70DE-C3B6CB765FF6}"/>
              </a:ext>
            </a:extLst>
          </p:cNvPr>
          <p:cNvSpPr txBox="1"/>
          <p:nvPr/>
        </p:nvSpPr>
        <p:spPr>
          <a:xfrm>
            <a:off x="5516984" y="2831216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Volume</a:t>
            </a:r>
          </a:p>
          <a:p>
            <a:pPr algn="ctr"/>
            <a:r>
              <a:rPr lang="pt-BR" sz="1400" dirty="0"/>
              <a:t>mL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21BD018-9BB9-3A72-01A1-BD997647AA81}"/>
              </a:ext>
            </a:extLst>
          </p:cNvPr>
          <p:cNvSpPr txBox="1"/>
          <p:nvPr/>
        </p:nvSpPr>
        <p:spPr>
          <a:xfrm>
            <a:off x="5701678" y="5207532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4B14BE0B-A35E-63F2-28DD-6145705AFFAF}"/>
              </a:ext>
            </a:extLst>
          </p:cNvPr>
          <p:cNvSpPr/>
          <p:nvPr/>
        </p:nvSpPr>
        <p:spPr>
          <a:xfrm rot="16200000">
            <a:off x="8514455" y="74681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6B15A0C4-EC06-15A1-1EE4-E9757BACBFFB}"/>
              </a:ext>
            </a:extLst>
          </p:cNvPr>
          <p:cNvSpPr/>
          <p:nvPr/>
        </p:nvSpPr>
        <p:spPr>
          <a:xfrm>
            <a:off x="2586263" y="239971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5F62DF77-0CFB-496A-41FB-182BFC998F97}"/>
              </a:ext>
            </a:extLst>
          </p:cNvPr>
          <p:cNvSpPr/>
          <p:nvPr/>
        </p:nvSpPr>
        <p:spPr>
          <a:xfrm>
            <a:off x="2586263" y="184045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007F90-22B8-8007-154B-45280540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Aumento do metabolismo e da produção de CO</a:t>
            </a:r>
            <a:r>
              <a:rPr lang="pt-BR" sz="3600" baseline="-25000" dirty="0">
                <a:solidFill>
                  <a:schemeClr val="bg1"/>
                </a:solidFill>
              </a:rPr>
              <a:t>2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3EE34-781E-BEAB-0C81-72EA4AE8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3E9CB80-EFE4-7567-031E-2151F14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5465F5B-B053-2517-55A4-DCF5BC08C912}"/>
              </a:ext>
            </a:extLst>
          </p:cNvPr>
          <p:cNvCxnSpPr>
            <a:cxnSpLocks/>
          </p:cNvCxnSpPr>
          <p:nvPr/>
        </p:nvCxnSpPr>
        <p:spPr>
          <a:xfrm flipH="1">
            <a:off x="1883997" y="236639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62B4377-4C0D-9DA6-67F5-1FBBE827B5CE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879416" y="204436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44136B5-CFA3-9A5C-F5D1-FA68F9AAEB1F}"/>
              </a:ext>
            </a:extLst>
          </p:cNvPr>
          <p:cNvCxnSpPr>
            <a:cxnSpLocks/>
          </p:cNvCxnSpPr>
          <p:nvPr/>
        </p:nvCxnSpPr>
        <p:spPr>
          <a:xfrm flipH="1" flipV="1">
            <a:off x="3685201" y="235398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9994BA1-CFFC-2373-F515-39A344FC9ADA}"/>
              </a:ext>
            </a:extLst>
          </p:cNvPr>
          <p:cNvCxnSpPr>
            <a:cxnSpLocks/>
          </p:cNvCxnSpPr>
          <p:nvPr/>
        </p:nvCxnSpPr>
        <p:spPr>
          <a:xfrm flipH="1" flipV="1">
            <a:off x="3989288" y="219770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9027FFE-F45E-5D1D-21EC-67DD1863059B}"/>
              </a:ext>
            </a:extLst>
          </p:cNvPr>
          <p:cNvCxnSpPr>
            <a:cxnSpLocks/>
          </p:cNvCxnSpPr>
          <p:nvPr/>
        </p:nvCxnSpPr>
        <p:spPr>
          <a:xfrm flipH="1">
            <a:off x="4009978" y="134450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619B481-051B-8216-6979-F7C1A0183C5F}"/>
              </a:ext>
            </a:extLst>
          </p:cNvPr>
          <p:cNvCxnSpPr>
            <a:cxnSpLocks/>
          </p:cNvCxnSpPr>
          <p:nvPr/>
        </p:nvCxnSpPr>
        <p:spPr>
          <a:xfrm flipH="1">
            <a:off x="3693967" y="114954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2BE1B059-D298-5855-118D-13E85BBA4928}"/>
              </a:ext>
            </a:extLst>
          </p:cNvPr>
          <p:cNvSpPr/>
          <p:nvPr/>
        </p:nvSpPr>
        <p:spPr>
          <a:xfrm flipH="1">
            <a:off x="1364137" y="204436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26F514ED-D3D8-4E77-F787-0ACBFC4DFA57}"/>
              </a:ext>
            </a:extLst>
          </p:cNvPr>
          <p:cNvSpPr/>
          <p:nvPr/>
        </p:nvSpPr>
        <p:spPr>
          <a:xfrm flipH="1">
            <a:off x="1571012" y="230998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BAB4CC80-841D-2138-5AFD-B503A7BC8E0D}"/>
              </a:ext>
            </a:extLst>
          </p:cNvPr>
          <p:cNvCxnSpPr/>
          <p:nvPr/>
        </p:nvCxnSpPr>
        <p:spPr>
          <a:xfrm>
            <a:off x="2751067" y="202551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4AD5C30-D67C-9A34-5F61-261F62B827D0}"/>
              </a:ext>
            </a:extLst>
          </p:cNvPr>
          <p:cNvCxnSpPr/>
          <p:nvPr/>
        </p:nvCxnSpPr>
        <p:spPr>
          <a:xfrm>
            <a:off x="2903467" y="208514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4CC823C0-095F-B04D-0835-5EAB96CF1715}"/>
              </a:ext>
            </a:extLst>
          </p:cNvPr>
          <p:cNvCxnSpPr/>
          <p:nvPr/>
        </p:nvCxnSpPr>
        <p:spPr>
          <a:xfrm>
            <a:off x="3022738" y="203213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427B3C1-BD0C-12AD-B55D-BBD28E312393}"/>
              </a:ext>
            </a:extLst>
          </p:cNvPr>
          <p:cNvSpPr txBox="1"/>
          <p:nvPr/>
        </p:nvSpPr>
        <p:spPr>
          <a:xfrm>
            <a:off x="1743270" y="201897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↑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pt-BR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53AF7A50-8564-E605-9170-61D358AEC2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5064" y="3134016"/>
            <a:ext cx="2046116" cy="298906"/>
          </a:xfrm>
          <a:prstGeom prst="bentConnector3">
            <a:avLst>
              <a:gd name="adj1" fmla="val 999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7E2CC3EC-7345-EFB0-9649-EBC1C60E029C}"/>
              </a:ext>
            </a:extLst>
          </p:cNvPr>
          <p:cNvSpPr txBox="1"/>
          <p:nvPr/>
        </p:nvSpPr>
        <p:spPr>
          <a:xfrm>
            <a:off x="4591964" y="186705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8E8A8BF4-85D5-F2D1-B739-8500C73C6E61}"/>
              </a:ext>
            </a:extLst>
          </p:cNvPr>
          <p:cNvSpPr txBox="1"/>
          <p:nvPr/>
        </p:nvSpPr>
        <p:spPr>
          <a:xfrm rot="18883043">
            <a:off x="3953206" y="153044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0F5D3B96-A2A8-562A-ED7E-25271DAA6AC7}"/>
              </a:ext>
            </a:extLst>
          </p:cNvPr>
          <p:cNvSpPr txBox="1"/>
          <p:nvPr/>
        </p:nvSpPr>
        <p:spPr>
          <a:xfrm rot="2521231">
            <a:off x="3876951" y="239024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242C6714-3A07-5135-F364-EEE854BA673B}"/>
              </a:ext>
            </a:extLst>
          </p:cNvPr>
          <p:cNvSpPr txBox="1"/>
          <p:nvPr/>
        </p:nvSpPr>
        <p:spPr>
          <a:xfrm>
            <a:off x="2134919" y="112596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A019C282-59C3-30BF-6299-C10ECD9B040A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651094" y="220695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C88D4E5-51F0-60E9-1185-FDE1918022DB}"/>
              </a:ext>
            </a:extLst>
          </p:cNvPr>
          <p:cNvCxnSpPr>
            <a:cxnSpLocks/>
          </p:cNvCxnSpPr>
          <p:nvPr/>
        </p:nvCxnSpPr>
        <p:spPr>
          <a:xfrm flipH="1" flipV="1">
            <a:off x="1393491" y="233794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F31D550-B687-2706-1BD7-C4995ED242BA}"/>
              </a:ext>
            </a:extLst>
          </p:cNvPr>
          <p:cNvCxnSpPr>
            <a:cxnSpLocks/>
          </p:cNvCxnSpPr>
          <p:nvPr/>
        </p:nvCxnSpPr>
        <p:spPr>
          <a:xfrm flipH="1" flipV="1">
            <a:off x="1735832" y="244872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12BB341E-DB93-EBD2-E7EB-CB3BF5416675}"/>
              </a:ext>
            </a:extLst>
          </p:cNvPr>
          <p:cNvSpPr txBox="1"/>
          <p:nvPr/>
        </p:nvSpPr>
        <p:spPr>
          <a:xfrm>
            <a:off x="1119167" y="5799677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Paciente</a:t>
            </a:r>
          </a:p>
        </p:txBody>
      </p: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5F4BDF97-6CC1-911A-CDBC-0987AAF5109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60786" y="143743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5A8B27D-5922-5665-A825-1C2A981D124E}"/>
              </a:ext>
            </a:extLst>
          </p:cNvPr>
          <p:cNvSpPr txBox="1"/>
          <p:nvPr/>
        </p:nvSpPr>
        <p:spPr>
          <a:xfrm>
            <a:off x="7923218" y="127957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Temperatura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027632A-E343-4E85-5586-04CA48F721CD}"/>
              </a:ext>
            </a:extLst>
          </p:cNvPr>
          <p:cNvGrpSpPr/>
          <p:nvPr/>
        </p:nvGrpSpPr>
        <p:grpSpPr>
          <a:xfrm>
            <a:off x="859722" y="4290523"/>
            <a:ext cx="1377893" cy="1319590"/>
            <a:chOff x="2281143" y="4317962"/>
            <a:chExt cx="1377893" cy="1319590"/>
          </a:xfrm>
        </p:grpSpPr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82B0DC5B-68CA-D1BC-CDB0-F214126AE75F}"/>
                </a:ext>
              </a:extLst>
            </p:cNvPr>
            <p:cNvSpPr txBox="1"/>
            <p:nvPr/>
          </p:nvSpPr>
          <p:spPr>
            <a:xfrm>
              <a:off x="2281143" y="4380798"/>
              <a:ext cx="1377893" cy="1256754"/>
            </a:xfrm>
            <a:prstGeom prst="rect">
              <a:avLst/>
            </a:prstGeom>
            <a:solidFill>
              <a:srgbClr val="7030A0">
                <a:alpha val="11311"/>
              </a:srgbClr>
            </a:solidFill>
            <a:ln w="28575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60"/>
                </a:lnSpc>
              </a:pPr>
              <a:endParaRPr lang="pt-BR" sz="1600" kern="1200" dirty="0">
                <a:solidFill>
                  <a:srgbClr val="7030A0"/>
                </a:solidFill>
                <a:latin typeface="Arial" charset="0"/>
              </a:endParaRPr>
            </a:p>
            <a:p>
              <a:pPr algn="ctr">
                <a:lnSpc>
                  <a:spcPts val="1460"/>
                </a:lnSpc>
              </a:pPr>
              <a:r>
                <a:rPr lang="pt-BR" kern="1200" dirty="0">
                  <a:solidFill>
                    <a:srgbClr val="7030A0"/>
                  </a:solidFill>
                  <a:latin typeface="Arial" charset="0"/>
                </a:rPr>
                <a:t>     </a:t>
              </a:r>
              <a:r>
                <a:rPr lang="pt-BR" b="1" kern="1200" dirty="0">
                  <a:solidFill>
                    <a:srgbClr val="7030A0"/>
                  </a:solidFill>
                  <a:latin typeface="Arial" charset="0"/>
                </a:rPr>
                <a:t>VCO</a:t>
              </a:r>
              <a:r>
                <a:rPr lang="pt-BR" b="1" kern="1200" baseline="-25000" dirty="0">
                  <a:solidFill>
                    <a:srgbClr val="7030A0"/>
                  </a:solidFill>
                  <a:latin typeface="Arial" charset="0"/>
                </a:rPr>
                <a:t>2</a:t>
              </a:r>
              <a:endParaRPr lang="pt-BR" b="1" baseline="-25000" dirty="0">
                <a:solidFill>
                  <a:srgbClr val="7030A0"/>
                </a:solidFill>
                <a:latin typeface="Arial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dirty="0">
                  <a:solidFill>
                    <a:srgbClr val="7030A0"/>
                  </a:solidFill>
                  <a:latin typeface="Arial" charset="0"/>
                </a:rPr>
                <a:t>Febre</a:t>
              </a:r>
            </a:p>
            <a:p>
              <a:pPr algn="ctr">
                <a:lnSpc>
                  <a:spcPct val="150000"/>
                </a:lnSpc>
              </a:pPr>
              <a:r>
                <a:rPr lang="pt-BR" dirty="0">
                  <a:solidFill>
                    <a:srgbClr val="7030A0"/>
                  </a:solidFill>
                  <a:latin typeface="Arial" charset="0"/>
                </a:rPr>
                <a:t>Sepse </a:t>
              </a:r>
            </a:p>
          </p:txBody>
        </p:sp>
        <p:sp>
          <p:nvSpPr>
            <p:cNvPr id="236" name="CaixaDeTexto 235">
              <a:extLst>
                <a:ext uri="{FF2B5EF4-FFF2-40B4-BE49-F238E27FC236}">
                  <a16:creationId xmlns:a16="http://schemas.microsoft.com/office/drawing/2014/main" id="{93E0D93E-45B4-70C3-2DA9-717AB0E9BEEC}"/>
                </a:ext>
              </a:extLst>
            </p:cNvPr>
            <p:cNvSpPr txBox="1"/>
            <p:nvPr/>
          </p:nvSpPr>
          <p:spPr>
            <a:xfrm>
              <a:off x="2802721" y="4317962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7030A0"/>
                  </a:solidFill>
                </a:rPr>
                <a:t>.</a:t>
              </a:r>
            </a:p>
          </p:txBody>
        </p:sp>
        <p:sp>
          <p:nvSpPr>
            <p:cNvPr id="6" name="Seta para Cima 5">
              <a:extLst>
                <a:ext uri="{FF2B5EF4-FFF2-40B4-BE49-F238E27FC236}">
                  <a16:creationId xmlns:a16="http://schemas.microsoft.com/office/drawing/2014/main" id="{03EFD0E4-CD5E-C315-AB3E-01AC28D5BF9C}"/>
                </a:ext>
              </a:extLst>
            </p:cNvPr>
            <p:cNvSpPr/>
            <p:nvPr/>
          </p:nvSpPr>
          <p:spPr>
            <a:xfrm>
              <a:off x="2552293" y="4548078"/>
              <a:ext cx="184031" cy="223808"/>
            </a:xfrm>
            <a:prstGeom prst="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2C2EB0A-9023-EB7C-12CE-7B1A642738BD}"/>
              </a:ext>
            </a:extLst>
          </p:cNvPr>
          <p:cNvSpPr txBox="1"/>
          <p:nvPr/>
        </p:nvSpPr>
        <p:spPr>
          <a:xfrm>
            <a:off x="10274122" y="1226952"/>
            <a:ext cx="12795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P(a-et)CO</a:t>
            </a:r>
            <a:r>
              <a:rPr lang="pt-BR" sz="2000" baseline="-25000" dirty="0"/>
              <a:t>2</a:t>
            </a:r>
          </a:p>
          <a:p>
            <a:r>
              <a:rPr lang="pt-BR" b="1" dirty="0"/>
              <a:t>Normal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53E805CA-9C81-3D4D-EDA1-8FA08DDAF89E}"/>
              </a:ext>
            </a:extLst>
          </p:cNvPr>
          <p:cNvGrpSpPr/>
          <p:nvPr/>
        </p:nvGrpSpPr>
        <p:grpSpPr>
          <a:xfrm>
            <a:off x="10336544" y="1874856"/>
            <a:ext cx="1217420" cy="562491"/>
            <a:chOff x="10336544" y="1874856"/>
            <a:chExt cx="1217420" cy="562491"/>
          </a:xfrm>
        </p:grpSpPr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9ED88BED-8581-0FAF-F1A6-973AE633C89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C7CE358C-5257-D3E4-1E2B-789631FC6226}"/>
                </a:ext>
              </a:extLst>
            </p:cNvPr>
            <p:cNvSpPr txBox="1"/>
            <p:nvPr/>
          </p:nvSpPr>
          <p:spPr>
            <a:xfrm>
              <a:off x="10665579" y="1874856"/>
              <a:ext cx="882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rgbClr val="7030A0"/>
                  </a:solidFill>
                </a:rPr>
                <a:t>↑PaCO</a:t>
              </a:r>
              <a:r>
                <a:rPr lang="pt-BR" sz="1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1E2DF3BA-C692-219C-4306-CE3C76899957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32364845-3224-FE84-43F0-67FC24F627E7}"/>
                </a:ext>
              </a:extLst>
            </p:cNvPr>
            <p:cNvSpPr txBox="1"/>
            <p:nvPr/>
          </p:nvSpPr>
          <p:spPr>
            <a:xfrm>
              <a:off x="10665579" y="2098793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accent6">
                      <a:lumMod val="75000"/>
                    </a:schemeClr>
                  </a:solidFill>
                </a:rPr>
                <a:t>↑PeCO</a:t>
              </a:r>
              <a:r>
                <a:rPr lang="pt-BR" sz="1600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5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6299-2EB1-AE6B-5358-1EA300AD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568596B8-0BE0-95FD-9BC0-11136D794C36}"/>
              </a:ext>
            </a:extLst>
          </p:cNvPr>
          <p:cNvSpPr/>
          <p:nvPr/>
        </p:nvSpPr>
        <p:spPr>
          <a:xfrm>
            <a:off x="776398" y="3567909"/>
            <a:ext cx="1689863" cy="17137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 descr="Forma&#10;&#10;O conteúdo gerado por IA pode estar incorreto.">
            <a:extLst>
              <a:ext uri="{FF2B5EF4-FFF2-40B4-BE49-F238E27FC236}">
                <a16:creationId xmlns:a16="http://schemas.microsoft.com/office/drawing/2014/main" id="{CBB952B5-4351-4849-1CCD-22CE034D14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15"/>
          <a:stretch>
            <a:fillRect/>
          </a:stretch>
        </p:blipFill>
        <p:spPr>
          <a:xfrm>
            <a:off x="8949102" y="2078832"/>
            <a:ext cx="2120357" cy="4486676"/>
          </a:xfrm>
          <a:prstGeom prst="rect">
            <a:avLst/>
          </a:prstGeom>
        </p:spPr>
      </p:pic>
      <p:pic>
        <p:nvPicPr>
          <p:cNvPr id="37" name="Imagem 36" descr="Gráfico&#10;&#10;O conteúdo gerado por IA pode estar incorreto.">
            <a:extLst>
              <a:ext uri="{FF2B5EF4-FFF2-40B4-BE49-F238E27FC236}">
                <a16:creationId xmlns:a16="http://schemas.microsoft.com/office/drawing/2014/main" id="{655BA03B-50C7-12BC-AF4D-84E9F86C7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02" y="2063592"/>
            <a:ext cx="2482746" cy="448667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0AB1317-4EEF-1276-8926-00C60B18A12C}"/>
              </a:ext>
            </a:extLst>
          </p:cNvPr>
          <p:cNvSpPr txBox="1"/>
          <p:nvPr/>
        </p:nvSpPr>
        <p:spPr>
          <a:xfrm>
            <a:off x="7111426" y="160551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500ml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E3223D-C20F-3B93-2616-F3537EDC8B44}"/>
              </a:ext>
            </a:extLst>
          </p:cNvPr>
          <p:cNvSpPr txBox="1"/>
          <p:nvPr/>
        </p:nvSpPr>
        <p:spPr>
          <a:xfrm>
            <a:off x="9098574" y="159680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250ml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C6EFE9E-6828-672F-FE5C-20B3B8BC1BAF}"/>
              </a:ext>
            </a:extLst>
          </p:cNvPr>
          <p:cNvSpPr txBox="1"/>
          <p:nvPr/>
        </p:nvSpPr>
        <p:spPr>
          <a:xfrm>
            <a:off x="11026030" y="44314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80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BCE1C74-3FE5-F080-B163-C9EDFDD8027E}"/>
              </a:ext>
            </a:extLst>
          </p:cNvPr>
          <p:cNvSpPr txBox="1"/>
          <p:nvPr/>
        </p:nvSpPr>
        <p:spPr>
          <a:xfrm>
            <a:off x="11020882" y="459328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75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57B8A21-8998-12C3-3D38-F1974F2527AA}"/>
              </a:ext>
            </a:extLst>
          </p:cNvPr>
          <p:cNvSpPr txBox="1"/>
          <p:nvPr/>
        </p:nvSpPr>
        <p:spPr>
          <a:xfrm>
            <a:off x="8731166" y="53279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C918C46-91C7-09C1-4C45-5A0C9FF2DD89}"/>
              </a:ext>
            </a:extLst>
          </p:cNvPr>
          <p:cNvSpPr txBox="1"/>
          <p:nvPr/>
        </p:nvSpPr>
        <p:spPr>
          <a:xfrm>
            <a:off x="8731166" y="54709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D29557D-2B7E-9833-1A5C-BC4CD96DFDB8}"/>
              </a:ext>
            </a:extLst>
          </p:cNvPr>
          <p:cNvSpPr txBox="1"/>
          <p:nvPr/>
        </p:nvSpPr>
        <p:spPr>
          <a:xfrm>
            <a:off x="5547464" y="2831216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Volume</a:t>
            </a:r>
          </a:p>
          <a:p>
            <a:pPr algn="ctr"/>
            <a:r>
              <a:rPr lang="pt-BR" sz="1400" dirty="0"/>
              <a:t>mL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1F6936A-EA45-FECD-B71B-E919CC6EE28A}"/>
              </a:ext>
            </a:extLst>
          </p:cNvPr>
          <p:cNvSpPr txBox="1"/>
          <p:nvPr/>
        </p:nvSpPr>
        <p:spPr>
          <a:xfrm>
            <a:off x="5762638" y="5253252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48EDEE4F-C328-0FC4-A0CC-F297BC62DC78}"/>
              </a:ext>
            </a:extLst>
          </p:cNvPr>
          <p:cNvSpPr/>
          <p:nvPr/>
        </p:nvSpPr>
        <p:spPr>
          <a:xfrm rot="16200000">
            <a:off x="8423015" y="62489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AE2E16CE-E3A9-A76C-377D-C4F5BE1BFFD5}"/>
              </a:ext>
            </a:extLst>
          </p:cNvPr>
          <p:cNvSpPr/>
          <p:nvPr/>
        </p:nvSpPr>
        <p:spPr>
          <a:xfrm>
            <a:off x="260150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6C2EE870-4459-839E-5ACF-05D22D10193F}"/>
              </a:ext>
            </a:extLst>
          </p:cNvPr>
          <p:cNvSpPr/>
          <p:nvPr/>
        </p:nvSpPr>
        <p:spPr>
          <a:xfrm>
            <a:off x="260150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23D2CF-C911-3998-B4AC-2D07834E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Hipoventilação alveolar por redução do volume corrente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6EEB3A-6329-A57C-F67F-95D9E2E50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EA5802A-2326-C4A4-F660-B5C6557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C328A5B-D4EB-7ACD-0EDE-5BBE6F8D1861}"/>
              </a:ext>
            </a:extLst>
          </p:cNvPr>
          <p:cNvCxnSpPr>
            <a:cxnSpLocks/>
          </p:cNvCxnSpPr>
          <p:nvPr/>
        </p:nvCxnSpPr>
        <p:spPr>
          <a:xfrm flipH="1">
            <a:off x="1899237" y="235115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A665457-50AF-F156-2F9D-D30CFEF14EE7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894656" y="202912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C21AC0E-F9AD-3CF1-1E2C-A3325297070E}"/>
              </a:ext>
            </a:extLst>
          </p:cNvPr>
          <p:cNvCxnSpPr>
            <a:cxnSpLocks/>
          </p:cNvCxnSpPr>
          <p:nvPr/>
        </p:nvCxnSpPr>
        <p:spPr>
          <a:xfrm flipH="1" flipV="1">
            <a:off x="370044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9D0B42A-EA53-51F1-31E9-F00DA6D2DCD4}"/>
              </a:ext>
            </a:extLst>
          </p:cNvPr>
          <p:cNvCxnSpPr>
            <a:cxnSpLocks/>
          </p:cNvCxnSpPr>
          <p:nvPr/>
        </p:nvCxnSpPr>
        <p:spPr>
          <a:xfrm flipH="1" flipV="1">
            <a:off x="400452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5D59895-AF41-DEFE-E9F8-CD705C4CA3B9}"/>
              </a:ext>
            </a:extLst>
          </p:cNvPr>
          <p:cNvCxnSpPr>
            <a:cxnSpLocks/>
          </p:cNvCxnSpPr>
          <p:nvPr/>
        </p:nvCxnSpPr>
        <p:spPr>
          <a:xfrm flipH="1">
            <a:off x="402521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C64E2D8-5496-D630-58A3-B1EEF04A311B}"/>
              </a:ext>
            </a:extLst>
          </p:cNvPr>
          <p:cNvCxnSpPr>
            <a:cxnSpLocks/>
          </p:cNvCxnSpPr>
          <p:nvPr/>
        </p:nvCxnSpPr>
        <p:spPr>
          <a:xfrm flipH="1">
            <a:off x="370920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AE930935-463C-6180-C37B-4A1AF7CBCC5E}"/>
              </a:ext>
            </a:extLst>
          </p:cNvPr>
          <p:cNvSpPr/>
          <p:nvPr/>
        </p:nvSpPr>
        <p:spPr>
          <a:xfrm flipH="1">
            <a:off x="1379377" y="202912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C985CBD6-D91B-2266-E35E-CA4F011F7C43}"/>
              </a:ext>
            </a:extLst>
          </p:cNvPr>
          <p:cNvSpPr/>
          <p:nvPr/>
        </p:nvSpPr>
        <p:spPr>
          <a:xfrm flipH="1">
            <a:off x="1586252" y="229474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8BD53179-87E2-A6F5-503E-C59FE769FD1B}"/>
              </a:ext>
            </a:extLst>
          </p:cNvPr>
          <p:cNvCxnSpPr/>
          <p:nvPr/>
        </p:nvCxnSpPr>
        <p:spPr>
          <a:xfrm>
            <a:off x="276630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A72093DB-4CB1-89FF-92A3-0586AC56BA37}"/>
              </a:ext>
            </a:extLst>
          </p:cNvPr>
          <p:cNvCxnSpPr/>
          <p:nvPr/>
        </p:nvCxnSpPr>
        <p:spPr>
          <a:xfrm>
            <a:off x="291870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F95543C9-A286-CF82-3535-0C2A40D98221}"/>
              </a:ext>
            </a:extLst>
          </p:cNvPr>
          <p:cNvCxnSpPr/>
          <p:nvPr/>
        </p:nvCxnSpPr>
        <p:spPr>
          <a:xfrm>
            <a:off x="303797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4C4C61EA-1CEA-3ACE-C690-4F7262F03EAC}"/>
              </a:ext>
            </a:extLst>
          </p:cNvPr>
          <p:cNvSpPr txBox="1"/>
          <p:nvPr/>
        </p:nvSpPr>
        <p:spPr>
          <a:xfrm>
            <a:off x="1771210" y="200373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↑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PECO</a:t>
            </a:r>
            <a:r>
              <a:rPr lang="pt-BR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F9939277-ACEE-024F-4496-B15C929E4D42}"/>
              </a:ext>
            </a:extLst>
          </p:cNvPr>
          <p:cNvSpPr txBox="1"/>
          <p:nvPr/>
        </p:nvSpPr>
        <p:spPr>
          <a:xfrm>
            <a:off x="4605380" y="185181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FF37C0F-0387-7287-170F-472F3C4BFDE5}"/>
              </a:ext>
            </a:extLst>
          </p:cNvPr>
          <p:cNvSpPr txBox="1"/>
          <p:nvPr/>
        </p:nvSpPr>
        <p:spPr>
          <a:xfrm rot="18883043">
            <a:off x="396844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2FCB84D6-D23B-40C5-B1B1-513DC91E90F9}"/>
              </a:ext>
            </a:extLst>
          </p:cNvPr>
          <p:cNvSpPr txBox="1"/>
          <p:nvPr/>
        </p:nvSpPr>
        <p:spPr>
          <a:xfrm rot="2521231">
            <a:off x="389219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2C220FD0-4C24-368B-F10F-9349B91B7FA6}"/>
              </a:ext>
            </a:extLst>
          </p:cNvPr>
          <p:cNvSpPr txBox="1"/>
          <p:nvPr/>
        </p:nvSpPr>
        <p:spPr>
          <a:xfrm>
            <a:off x="215015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D0993B66-E6DB-2DA6-95DE-4365BE76706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666334" y="219171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92285513-F9BD-EEC9-FCB8-2724180F266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602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8CA0A-E212-E68A-B980-D870FD622F4E}"/>
              </a:ext>
            </a:extLst>
          </p:cNvPr>
          <p:cNvSpPr txBox="1"/>
          <p:nvPr/>
        </p:nvSpPr>
        <p:spPr>
          <a:xfrm>
            <a:off x="1105003" y="458246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↑</a:t>
            </a:r>
            <a:r>
              <a:rPr lang="pt-BR" b="1" dirty="0">
                <a:solidFill>
                  <a:srgbClr val="7030A0"/>
                </a:solidFill>
              </a:rPr>
              <a:t> </a:t>
            </a:r>
            <a:r>
              <a:rPr lang="pt-BR" dirty="0">
                <a:ln>
                  <a:solidFill>
                    <a:srgbClr val="0070C0"/>
                  </a:solidFill>
                </a:ln>
              </a:rPr>
              <a:t>PACO</a:t>
            </a:r>
            <a:r>
              <a:rPr lang="pt-BR" baseline="-2500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9E271E-629E-A68B-A010-F896ACE260A8}"/>
              </a:ext>
            </a:extLst>
          </p:cNvPr>
          <p:cNvSpPr txBox="1"/>
          <p:nvPr/>
        </p:nvSpPr>
        <p:spPr>
          <a:xfrm>
            <a:off x="1205559" y="4165973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pt-BR" baseline="-25000" dirty="0">
                <a:solidFill>
                  <a:srgbClr val="0070C0"/>
                </a:solidFill>
                <a:latin typeface="Arial" charset="0"/>
              </a:rPr>
              <a:t> Ventilação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9" name="Seta para Baixo 18">
            <a:extLst>
              <a:ext uri="{FF2B5EF4-FFF2-40B4-BE49-F238E27FC236}">
                <a16:creationId xmlns:a16="http://schemas.microsoft.com/office/drawing/2014/main" id="{9AA921A5-97E2-AA12-69C5-ED986E47C815}"/>
              </a:ext>
            </a:extLst>
          </p:cNvPr>
          <p:cNvSpPr/>
          <p:nvPr/>
        </p:nvSpPr>
        <p:spPr>
          <a:xfrm>
            <a:off x="1009545" y="4190831"/>
            <a:ext cx="262585" cy="366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58164B1-82C2-52DF-B648-F176B9D4124C}"/>
              </a:ext>
            </a:extLst>
          </p:cNvPr>
          <p:cNvSpPr txBox="1"/>
          <p:nvPr/>
        </p:nvSpPr>
        <p:spPr>
          <a:xfrm>
            <a:off x="7544425" y="1141851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Volume Corrente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3B68862D-C7FF-E0E3-F00D-6EADE749E521}"/>
              </a:ext>
            </a:extLst>
          </p:cNvPr>
          <p:cNvSpPr/>
          <p:nvPr/>
        </p:nvSpPr>
        <p:spPr>
          <a:xfrm>
            <a:off x="1412947" y="3445055"/>
            <a:ext cx="348708" cy="197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B9F0E01-3FFA-6E4B-86BF-5B943895CC15}"/>
              </a:ext>
            </a:extLst>
          </p:cNvPr>
          <p:cNvCxnSpPr>
            <a:cxnSpLocks/>
          </p:cNvCxnSpPr>
          <p:nvPr/>
        </p:nvCxnSpPr>
        <p:spPr>
          <a:xfrm flipH="1" flipV="1">
            <a:off x="1751072" y="243348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EF052A7-437C-9028-2787-04E5759A0350}"/>
              </a:ext>
            </a:extLst>
          </p:cNvPr>
          <p:cNvCxnSpPr>
            <a:cxnSpLocks/>
          </p:cNvCxnSpPr>
          <p:nvPr/>
        </p:nvCxnSpPr>
        <p:spPr>
          <a:xfrm flipH="1" flipV="1">
            <a:off x="1408731" y="232270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605F63FC-4CD6-354D-E613-6DAFB9480C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0304" y="3118776"/>
            <a:ext cx="2046116" cy="298906"/>
          </a:xfrm>
          <a:prstGeom prst="bentConnector3">
            <a:avLst>
              <a:gd name="adj1" fmla="val 999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2422A473-6E44-561B-F089-27CB8054F80E}"/>
              </a:ext>
            </a:extLst>
          </p:cNvPr>
          <p:cNvSpPr/>
          <p:nvPr/>
        </p:nvSpPr>
        <p:spPr>
          <a:xfrm>
            <a:off x="863206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6B43A5BC-6F94-BED2-7ACE-FCDA11A0C896}"/>
              </a:ext>
            </a:extLst>
          </p:cNvPr>
          <p:cNvSpPr/>
          <p:nvPr/>
        </p:nvSpPr>
        <p:spPr>
          <a:xfrm>
            <a:off x="1090547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16FA481-2E2C-83B3-C543-AC8CBEC38543}"/>
              </a:ext>
            </a:extLst>
          </p:cNvPr>
          <p:cNvSpPr txBox="1"/>
          <p:nvPr/>
        </p:nvSpPr>
        <p:spPr>
          <a:xfrm>
            <a:off x="1119167" y="5799677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Paciente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D2517FA7-5EA8-354B-4405-115C70793A7C}"/>
              </a:ext>
            </a:extLst>
          </p:cNvPr>
          <p:cNvGrpSpPr/>
          <p:nvPr/>
        </p:nvGrpSpPr>
        <p:grpSpPr>
          <a:xfrm>
            <a:off x="10336544" y="1874856"/>
            <a:ext cx="1216329" cy="562491"/>
            <a:chOff x="10336544" y="1874856"/>
            <a:chExt cx="1216329" cy="562491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E5744AED-F79E-2FBC-DCB8-616320A2FC41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2C3119A7-6897-5C56-9E49-9F770EC3C8A2}"/>
                </a:ext>
              </a:extLst>
            </p:cNvPr>
            <p:cNvSpPr txBox="1"/>
            <p:nvPr/>
          </p:nvSpPr>
          <p:spPr>
            <a:xfrm>
              <a:off x="10665579" y="1874856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rgbClr val="7030A0"/>
                  </a:solidFill>
                </a:rPr>
                <a:t>↑PaCO</a:t>
              </a:r>
              <a:r>
                <a:rPr lang="pt-BR" sz="1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C3FDC2F2-1F4E-22D1-BBB0-1E818055E55D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4529BF0F-8071-951B-6F08-03F7F54D19D2}"/>
                </a:ext>
              </a:extLst>
            </p:cNvPr>
            <p:cNvSpPr txBox="1"/>
            <p:nvPr/>
          </p:nvSpPr>
          <p:spPr>
            <a:xfrm>
              <a:off x="10665579" y="2098793"/>
              <a:ext cx="8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accent6">
                      <a:lumMod val="75000"/>
                    </a:schemeClr>
                  </a:solidFill>
                </a:rPr>
                <a:t>↑PeCO</a:t>
              </a:r>
              <a:r>
                <a:rPr lang="pt-BR" sz="1600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309AB6-C086-1410-DAB5-5D71D7326C56}"/>
              </a:ext>
            </a:extLst>
          </p:cNvPr>
          <p:cNvSpPr txBox="1"/>
          <p:nvPr/>
        </p:nvSpPr>
        <p:spPr>
          <a:xfrm>
            <a:off x="10274122" y="1226952"/>
            <a:ext cx="12795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P(a-et)CO</a:t>
            </a:r>
            <a:r>
              <a:rPr lang="pt-BR" sz="2000" baseline="-25000" dirty="0"/>
              <a:t>2</a:t>
            </a:r>
          </a:p>
          <a:p>
            <a:r>
              <a:rPr lang="pt-BR" b="1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17684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ABA3-85B0-FCFF-B29C-4AA50691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 descr="Forma&#10;&#10;O conteúdo gerado por IA pode estar incorreto.">
            <a:extLst>
              <a:ext uri="{FF2B5EF4-FFF2-40B4-BE49-F238E27FC236}">
                <a16:creationId xmlns:a16="http://schemas.microsoft.com/office/drawing/2014/main" id="{69A1CAED-E762-A793-F461-29F04B91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178" y="2181794"/>
            <a:ext cx="1806914" cy="4261101"/>
          </a:xfrm>
          <a:prstGeom prst="rect">
            <a:avLst/>
          </a:prstGeom>
        </p:spPr>
      </p:pic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B3CA60C0-55CB-D096-FB0F-DF06F17A7DD9}"/>
              </a:ext>
            </a:extLst>
          </p:cNvPr>
          <p:cNvSpPr/>
          <p:nvPr/>
        </p:nvSpPr>
        <p:spPr>
          <a:xfrm>
            <a:off x="598882" y="5434270"/>
            <a:ext cx="2305999" cy="426098"/>
          </a:xfrm>
          <a:prstGeom prst="roundRect">
            <a:avLst/>
          </a:prstGeom>
          <a:solidFill>
            <a:srgbClr val="9A1411">
              <a:alpha val="1541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5E54C8-A706-B3AB-EC38-D0186DB360BD}"/>
              </a:ext>
            </a:extLst>
          </p:cNvPr>
          <p:cNvSpPr/>
          <p:nvPr/>
        </p:nvSpPr>
        <p:spPr>
          <a:xfrm>
            <a:off x="776398" y="3567909"/>
            <a:ext cx="1689863" cy="17137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CA75929-2BAC-B77D-DCEA-328FEC4F1754}"/>
              </a:ext>
            </a:extLst>
          </p:cNvPr>
          <p:cNvSpPr txBox="1"/>
          <p:nvPr/>
        </p:nvSpPr>
        <p:spPr>
          <a:xfrm>
            <a:off x="7111426" y="160551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6L/min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2367A7-F287-AE3F-1C4D-1AAED880E082}"/>
              </a:ext>
            </a:extLst>
          </p:cNvPr>
          <p:cNvSpPr txBox="1"/>
          <p:nvPr/>
        </p:nvSpPr>
        <p:spPr>
          <a:xfrm>
            <a:off x="9060474" y="159680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2L/min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CF21649-FAA8-DBB6-DA74-B079250892C5}"/>
              </a:ext>
            </a:extLst>
          </p:cNvPr>
          <p:cNvSpPr txBox="1"/>
          <p:nvPr/>
        </p:nvSpPr>
        <p:spPr>
          <a:xfrm>
            <a:off x="10595328" y="449878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48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864C14C-D07C-B6C3-0B26-E32903CE7B7F}"/>
              </a:ext>
            </a:extLst>
          </p:cNvPr>
          <p:cNvSpPr txBox="1"/>
          <p:nvPr/>
        </p:nvSpPr>
        <p:spPr>
          <a:xfrm>
            <a:off x="10586163" y="497611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AD71D92-79D6-048C-1152-E39FE4DE121E}"/>
              </a:ext>
            </a:extLst>
          </p:cNvPr>
          <p:cNvSpPr txBox="1"/>
          <p:nvPr/>
        </p:nvSpPr>
        <p:spPr>
          <a:xfrm>
            <a:off x="8731166" y="48021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39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035373-1742-C61B-A7B3-2098EE5DBC75}"/>
              </a:ext>
            </a:extLst>
          </p:cNvPr>
          <p:cNvSpPr txBox="1"/>
          <p:nvPr/>
        </p:nvSpPr>
        <p:spPr>
          <a:xfrm>
            <a:off x="8731166" y="49451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9A61EE7-66D5-D1AE-51F9-14D231104053}"/>
              </a:ext>
            </a:extLst>
          </p:cNvPr>
          <p:cNvSpPr txBox="1"/>
          <p:nvPr/>
        </p:nvSpPr>
        <p:spPr>
          <a:xfrm>
            <a:off x="5547464" y="2831216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Volume</a:t>
            </a:r>
          </a:p>
          <a:p>
            <a:pPr algn="ctr"/>
            <a:r>
              <a:rPr lang="pt-BR" sz="1400" dirty="0"/>
              <a:t>mL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4CAF87A-5987-A5E6-28D2-96853CB0741D}"/>
              </a:ext>
            </a:extLst>
          </p:cNvPr>
          <p:cNvSpPr txBox="1"/>
          <p:nvPr/>
        </p:nvSpPr>
        <p:spPr>
          <a:xfrm>
            <a:off x="5762638" y="5253252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7D40147F-0BED-11FF-C95E-F3A345499E07}"/>
              </a:ext>
            </a:extLst>
          </p:cNvPr>
          <p:cNvSpPr/>
          <p:nvPr/>
        </p:nvSpPr>
        <p:spPr>
          <a:xfrm rot="16200000">
            <a:off x="8423015" y="62489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64BEFCB-52C4-568D-C2B0-F8427D648937}"/>
              </a:ext>
            </a:extLst>
          </p:cNvPr>
          <p:cNvSpPr txBox="1"/>
          <p:nvPr/>
        </p:nvSpPr>
        <p:spPr>
          <a:xfrm>
            <a:off x="10301499" y="1165918"/>
            <a:ext cx="13003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P(a-et)CO</a:t>
            </a:r>
            <a:r>
              <a:rPr lang="pt-BR" sz="2000" baseline="-25000" dirty="0"/>
              <a:t>2</a:t>
            </a:r>
          </a:p>
          <a:p>
            <a:r>
              <a:rPr lang="pt-BR" b="1" dirty="0"/>
              <a:t>Aumentada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082C944B-3FAD-39DE-8245-8D2506BCFD43}"/>
              </a:ext>
            </a:extLst>
          </p:cNvPr>
          <p:cNvSpPr/>
          <p:nvPr/>
        </p:nvSpPr>
        <p:spPr>
          <a:xfrm>
            <a:off x="260150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BC1C20D9-6390-857C-B461-A84DD64706E8}"/>
              </a:ext>
            </a:extLst>
          </p:cNvPr>
          <p:cNvSpPr/>
          <p:nvPr/>
        </p:nvSpPr>
        <p:spPr>
          <a:xfrm>
            <a:off x="260150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95FC78C-E7F5-A706-3DFE-3A660D73B2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"/>
                <a:ext cx="12192000" cy="1022625"/>
              </a:xfrm>
              <a:solidFill>
                <a:srgbClr val="C00000"/>
              </a:solidFill>
            </p:spPr>
            <p:txBody>
              <a:bodyPr>
                <a:noAutofit/>
              </a:bodyPr>
              <a:lstStyle/>
              <a:p>
                <a:r>
                  <a:rPr lang="pt-BR" sz="3600" dirty="0">
                    <a:solidFill>
                      <a:schemeClr val="bg1"/>
                    </a:solidFill>
                  </a:rPr>
                  <a:t>Capnografia no paciente intubado em ventilação mecânica </a:t>
                </a:r>
                <a:br>
                  <a:rPr lang="pt-BR" sz="3600" dirty="0">
                    <a:solidFill>
                      <a:schemeClr val="bg1"/>
                    </a:solidFill>
                  </a:rPr>
                </a:br>
                <a:r>
                  <a:rPr lang="pt-BR" sz="3600" dirty="0">
                    <a:solidFill>
                      <a:schemeClr val="bg1"/>
                    </a:solidFill>
                  </a:rPr>
                  <a:t>Hipoperfusão pulmonar por choque hemodinâmico (</a:t>
                </a:r>
                <a14:m>
                  <m:oMath xmlns:m="http://schemas.openxmlformats.org/officeDocument/2006/math"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↓</m:t>
                    </m:r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95FC78C-E7F5-A706-3DFE-3A660D73B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"/>
                <a:ext cx="12192000" cy="1022625"/>
              </a:xfrm>
              <a:blipFill>
                <a:blip r:embed="rId4"/>
                <a:stretch>
                  <a:fillRect l="-1561" t="-18519" b="-246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60ABC7A-AB59-B924-24C2-8D5C7AA18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0F8064DE-D9DB-5553-BA62-4798B34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8148818-1638-2CE2-77B5-16BE1BF40690}"/>
              </a:ext>
            </a:extLst>
          </p:cNvPr>
          <p:cNvCxnSpPr>
            <a:cxnSpLocks/>
          </p:cNvCxnSpPr>
          <p:nvPr/>
        </p:nvCxnSpPr>
        <p:spPr>
          <a:xfrm flipH="1">
            <a:off x="1899237" y="2351156"/>
            <a:ext cx="18440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43B38B4-0BBB-47E0-4A8C-4BD89E2010A7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894656" y="2029128"/>
            <a:ext cx="1848621" cy="54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2C66AC6-87ED-287A-3A83-44B22E10B085}"/>
              </a:ext>
            </a:extLst>
          </p:cNvPr>
          <p:cNvCxnSpPr>
            <a:cxnSpLocks/>
          </p:cNvCxnSpPr>
          <p:nvPr/>
        </p:nvCxnSpPr>
        <p:spPr>
          <a:xfrm flipH="1" flipV="1">
            <a:off x="370044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5A1B3B6-B8A1-93FA-30EC-86632B425850}"/>
              </a:ext>
            </a:extLst>
          </p:cNvPr>
          <p:cNvCxnSpPr>
            <a:cxnSpLocks/>
          </p:cNvCxnSpPr>
          <p:nvPr/>
        </p:nvCxnSpPr>
        <p:spPr>
          <a:xfrm flipH="1" flipV="1">
            <a:off x="400452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A290702-80C6-8363-E5D6-78B94D8FEA3D}"/>
              </a:ext>
            </a:extLst>
          </p:cNvPr>
          <p:cNvCxnSpPr>
            <a:cxnSpLocks/>
          </p:cNvCxnSpPr>
          <p:nvPr/>
        </p:nvCxnSpPr>
        <p:spPr>
          <a:xfrm flipH="1">
            <a:off x="402521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9A6D71C-BCCD-0D97-EFEC-538A046B76F5}"/>
              </a:ext>
            </a:extLst>
          </p:cNvPr>
          <p:cNvCxnSpPr>
            <a:cxnSpLocks/>
          </p:cNvCxnSpPr>
          <p:nvPr/>
        </p:nvCxnSpPr>
        <p:spPr>
          <a:xfrm flipH="1">
            <a:off x="370920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B4992D47-3F37-1A34-50F0-400CD5BC2EF6}"/>
              </a:ext>
            </a:extLst>
          </p:cNvPr>
          <p:cNvSpPr/>
          <p:nvPr/>
        </p:nvSpPr>
        <p:spPr>
          <a:xfrm flipH="1">
            <a:off x="1379377" y="2029128"/>
            <a:ext cx="1082867" cy="938044"/>
          </a:xfrm>
          <a:prstGeom prst="arc">
            <a:avLst>
              <a:gd name="adj1" fmla="val 16391725"/>
              <a:gd name="adj2" fmla="val 20681805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CCEDF61A-736E-DEAE-BA4D-8BE1B79BE653}"/>
              </a:ext>
            </a:extLst>
          </p:cNvPr>
          <p:cNvSpPr/>
          <p:nvPr/>
        </p:nvSpPr>
        <p:spPr>
          <a:xfrm flipH="1">
            <a:off x="1586252" y="2294745"/>
            <a:ext cx="1199931" cy="1005279"/>
          </a:xfrm>
          <a:prstGeom prst="arc">
            <a:avLst>
              <a:gd name="adj1" fmla="val 18103184"/>
              <a:gd name="adj2" fmla="val 19358121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  <a:highlight>
                <a:srgbClr val="808080"/>
              </a:highlight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319CC532-E9A9-EB2B-AF0A-F877415C0DE7}"/>
              </a:ext>
            </a:extLst>
          </p:cNvPr>
          <p:cNvCxnSpPr/>
          <p:nvPr/>
        </p:nvCxnSpPr>
        <p:spPr>
          <a:xfrm>
            <a:off x="276630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9619796-E792-3491-8440-77EC055A9E36}"/>
              </a:ext>
            </a:extLst>
          </p:cNvPr>
          <p:cNvCxnSpPr/>
          <p:nvPr/>
        </p:nvCxnSpPr>
        <p:spPr>
          <a:xfrm>
            <a:off x="291870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BFA606AD-E601-6A70-614E-50080C428FAF}"/>
              </a:ext>
            </a:extLst>
          </p:cNvPr>
          <p:cNvCxnSpPr/>
          <p:nvPr/>
        </p:nvCxnSpPr>
        <p:spPr>
          <a:xfrm>
            <a:off x="303797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30B3E55-D0E0-FC45-8D72-E91521162EB2}"/>
              </a:ext>
            </a:extLst>
          </p:cNvPr>
          <p:cNvSpPr txBox="1"/>
          <p:nvPr/>
        </p:nvSpPr>
        <p:spPr>
          <a:xfrm>
            <a:off x="1795581" y="200373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↓PECO</a:t>
            </a:r>
            <a:r>
              <a:rPr lang="pt-BR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73232FFA-929D-8835-9397-B2B7C463C722}"/>
              </a:ext>
            </a:extLst>
          </p:cNvPr>
          <p:cNvSpPr txBox="1"/>
          <p:nvPr/>
        </p:nvSpPr>
        <p:spPr>
          <a:xfrm>
            <a:off x="4605380" y="185181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E1308A77-E36C-D2F2-4404-45E2DDF3F148}"/>
              </a:ext>
            </a:extLst>
          </p:cNvPr>
          <p:cNvSpPr txBox="1"/>
          <p:nvPr/>
        </p:nvSpPr>
        <p:spPr>
          <a:xfrm rot="18883043">
            <a:off x="396844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AB512223-A565-DDB8-9011-D328393C845F}"/>
              </a:ext>
            </a:extLst>
          </p:cNvPr>
          <p:cNvSpPr txBox="1"/>
          <p:nvPr/>
        </p:nvSpPr>
        <p:spPr>
          <a:xfrm rot="2521231">
            <a:off x="389219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396D3253-01DF-7722-8F0D-41465F11DBD1}"/>
              </a:ext>
            </a:extLst>
          </p:cNvPr>
          <p:cNvSpPr txBox="1"/>
          <p:nvPr/>
        </p:nvSpPr>
        <p:spPr>
          <a:xfrm>
            <a:off x="215015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D93E05B8-B307-1DE2-6FED-F4699528FF61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666334" y="2191711"/>
            <a:ext cx="1293008" cy="177727"/>
          </a:xfrm>
          <a:prstGeom prst="bentConnector3">
            <a:avLst>
              <a:gd name="adj1" fmla="val 9674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72DB9F33-1B4F-5943-C901-CD5E7C108A8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602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D26D50-5143-742F-5F7E-2FDD75C69EA3}"/>
              </a:ext>
            </a:extLst>
          </p:cNvPr>
          <p:cNvSpPr txBox="1"/>
          <p:nvPr/>
        </p:nvSpPr>
        <p:spPr>
          <a:xfrm>
            <a:off x="1105003" y="458246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↓</a:t>
            </a:r>
            <a:r>
              <a:rPr lang="pt-BR" b="1" dirty="0">
                <a:solidFill>
                  <a:srgbClr val="7030A0"/>
                </a:solidFill>
              </a:rPr>
              <a:t> </a:t>
            </a:r>
            <a:r>
              <a:rPr lang="pt-BR" dirty="0">
                <a:ln>
                  <a:solidFill>
                    <a:srgbClr val="0070C0"/>
                  </a:solidFill>
                </a:ln>
              </a:rPr>
              <a:t>PACO</a:t>
            </a:r>
            <a:r>
              <a:rPr lang="pt-BR" baseline="-2500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A470A4E-0DA5-E3A7-AA8C-5B83FEF9367C}"/>
              </a:ext>
            </a:extLst>
          </p:cNvPr>
          <p:cNvSpPr txBox="1"/>
          <p:nvPr/>
        </p:nvSpPr>
        <p:spPr>
          <a:xfrm>
            <a:off x="1205559" y="4165973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pt-BR" baseline="-25000" dirty="0">
                <a:solidFill>
                  <a:srgbClr val="0070C0"/>
                </a:solidFill>
                <a:latin typeface="Arial" charset="0"/>
              </a:rPr>
              <a:t> Ventilação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18AAC1B-C79A-11EE-0D49-F6B319AAE1FF}"/>
              </a:ext>
            </a:extLst>
          </p:cNvPr>
          <p:cNvSpPr txBox="1"/>
          <p:nvPr/>
        </p:nvSpPr>
        <p:spPr>
          <a:xfrm>
            <a:off x="7544425" y="1141851"/>
            <a:ext cx="165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Débito cardíaco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15824736-4C91-10F9-FA5F-344F8CCC3A62}"/>
              </a:ext>
            </a:extLst>
          </p:cNvPr>
          <p:cNvSpPr/>
          <p:nvPr/>
        </p:nvSpPr>
        <p:spPr>
          <a:xfrm>
            <a:off x="1412947" y="3445055"/>
            <a:ext cx="348708" cy="197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66C357F-744B-29BD-90BA-07845449653C}"/>
              </a:ext>
            </a:extLst>
          </p:cNvPr>
          <p:cNvCxnSpPr>
            <a:cxnSpLocks/>
          </p:cNvCxnSpPr>
          <p:nvPr/>
        </p:nvCxnSpPr>
        <p:spPr>
          <a:xfrm flipH="1" flipV="1">
            <a:off x="1751072" y="2433481"/>
            <a:ext cx="17897" cy="118188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9822A39-AF89-CD55-194A-E4F7CC2F1CA3}"/>
              </a:ext>
            </a:extLst>
          </p:cNvPr>
          <p:cNvCxnSpPr>
            <a:cxnSpLocks/>
          </p:cNvCxnSpPr>
          <p:nvPr/>
        </p:nvCxnSpPr>
        <p:spPr>
          <a:xfrm flipH="1" flipV="1">
            <a:off x="1408731" y="2322705"/>
            <a:ext cx="11530" cy="128766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7084FFAC-BC50-BFC9-3556-EE0125BD22C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5018" y="3069348"/>
            <a:ext cx="2046116" cy="298906"/>
          </a:xfrm>
          <a:prstGeom prst="bentConnector3">
            <a:avLst>
              <a:gd name="adj1" fmla="val 999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6E7F7E3B-0338-7FFA-4736-DFEE774C280B}"/>
              </a:ext>
            </a:extLst>
          </p:cNvPr>
          <p:cNvSpPr/>
          <p:nvPr/>
        </p:nvSpPr>
        <p:spPr>
          <a:xfrm>
            <a:off x="863206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274B142B-3E33-B1D8-6A32-CC58182D86AA}"/>
              </a:ext>
            </a:extLst>
          </p:cNvPr>
          <p:cNvSpPr/>
          <p:nvPr/>
        </p:nvSpPr>
        <p:spPr>
          <a:xfrm>
            <a:off x="1090547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65E411A-356C-8987-1AD1-0C0C4931356E}"/>
              </a:ext>
            </a:extLst>
          </p:cNvPr>
          <p:cNvSpPr txBox="1"/>
          <p:nvPr/>
        </p:nvSpPr>
        <p:spPr>
          <a:xfrm>
            <a:off x="1119167" y="5799677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Paciente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C650E509-E72E-B147-7145-742428114E43}"/>
              </a:ext>
            </a:extLst>
          </p:cNvPr>
          <p:cNvGrpSpPr/>
          <p:nvPr/>
        </p:nvGrpSpPr>
        <p:grpSpPr>
          <a:xfrm>
            <a:off x="10336544" y="1874856"/>
            <a:ext cx="1216329" cy="562491"/>
            <a:chOff x="10336544" y="1874856"/>
            <a:chExt cx="1216329" cy="562491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C81EE44D-70AC-1740-78E7-511676D8549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996084FD-13C7-CB9B-44BA-D4CE8F2C1B94}"/>
                </a:ext>
              </a:extLst>
            </p:cNvPr>
            <p:cNvSpPr txBox="1"/>
            <p:nvPr/>
          </p:nvSpPr>
          <p:spPr>
            <a:xfrm>
              <a:off x="10665579" y="1874856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rgbClr val="7030A0"/>
                  </a:solidFill>
                </a:rPr>
                <a:t>↑PaCO</a:t>
              </a:r>
              <a:r>
                <a:rPr lang="pt-BR" sz="1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2E6A0947-F673-BA63-CAC5-FB88CE530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7D3BCF7F-4109-A459-B7EB-BCD601D26F9A}"/>
                </a:ext>
              </a:extLst>
            </p:cNvPr>
            <p:cNvSpPr txBox="1"/>
            <p:nvPr/>
          </p:nvSpPr>
          <p:spPr>
            <a:xfrm>
              <a:off x="10665579" y="2098793"/>
              <a:ext cx="8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accent6">
                      <a:lumMod val="75000"/>
                    </a:schemeClr>
                  </a:solidFill>
                </a:rPr>
                <a:t>↓PeCO</a:t>
              </a:r>
              <a:r>
                <a:rPr lang="pt-BR" sz="1600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C56C497-AF3C-1875-1116-9F5C7A23A852}"/>
              </a:ext>
            </a:extLst>
          </p:cNvPr>
          <p:cNvCxnSpPr>
            <a:cxnSpLocks/>
          </p:cNvCxnSpPr>
          <p:nvPr/>
        </p:nvCxnSpPr>
        <p:spPr>
          <a:xfrm flipH="1" flipV="1">
            <a:off x="567186" y="5474422"/>
            <a:ext cx="2337695" cy="7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AEB8210-BE7B-B1AB-3C7B-766512C20BD6}"/>
              </a:ext>
            </a:extLst>
          </p:cNvPr>
          <p:cNvCxnSpPr>
            <a:cxnSpLocks/>
          </p:cNvCxnSpPr>
          <p:nvPr/>
        </p:nvCxnSpPr>
        <p:spPr>
          <a:xfrm flipH="1">
            <a:off x="567186" y="5835159"/>
            <a:ext cx="2337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DBBB298-D80B-66B9-67C6-810B651EB956}"/>
              </a:ext>
            </a:extLst>
          </p:cNvPr>
          <p:cNvSpPr txBox="1"/>
          <p:nvPr/>
        </p:nvSpPr>
        <p:spPr>
          <a:xfrm>
            <a:off x="1146795" y="5433523"/>
            <a:ext cx="106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20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pt-BR" baseline="-25000" dirty="0">
                <a:solidFill>
                  <a:srgbClr val="FF0000"/>
                </a:solidFill>
                <a:latin typeface="Arial" charset="0"/>
              </a:rPr>
              <a:t> Perfusão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8" name="Seta para Baixo 37">
            <a:extLst>
              <a:ext uri="{FF2B5EF4-FFF2-40B4-BE49-F238E27FC236}">
                <a16:creationId xmlns:a16="http://schemas.microsoft.com/office/drawing/2014/main" id="{6F21909F-4DE6-478B-969A-120D72CF7147}"/>
              </a:ext>
            </a:extLst>
          </p:cNvPr>
          <p:cNvSpPr/>
          <p:nvPr/>
        </p:nvSpPr>
        <p:spPr>
          <a:xfrm>
            <a:off x="265424" y="5458226"/>
            <a:ext cx="262585" cy="3669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057C3DE5-9DE9-E116-ACA5-7626E023B7A9}"/>
              </a:ext>
            </a:extLst>
          </p:cNvPr>
          <p:cNvGrpSpPr/>
          <p:nvPr/>
        </p:nvGrpSpPr>
        <p:grpSpPr>
          <a:xfrm>
            <a:off x="1423982" y="5177048"/>
            <a:ext cx="369332" cy="369441"/>
            <a:chOff x="2514234" y="4804252"/>
            <a:chExt cx="369332" cy="369441"/>
          </a:xfrm>
        </p:grpSpPr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8E4D9E92-C7EE-7414-D871-7F0CB1CAE5B6}"/>
                </a:ext>
              </a:extLst>
            </p:cNvPr>
            <p:cNvCxnSpPr/>
            <p:nvPr/>
          </p:nvCxnSpPr>
          <p:spPr>
            <a:xfrm flipV="1">
              <a:off x="2618162" y="4804252"/>
              <a:ext cx="206875" cy="369441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C51D37A5-5BE4-1319-58F9-82345B54F656}"/>
                </a:ext>
              </a:extLst>
            </p:cNvPr>
            <p:cNvSpPr txBox="1"/>
            <p:nvPr/>
          </p:nvSpPr>
          <p:spPr>
            <a:xfrm rot="18170782">
              <a:off x="2553668" y="481123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x</a:t>
              </a:r>
            </a:p>
          </p:txBody>
        </p:sp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511CF1F-B23E-926A-4A76-9A71F43A101E}"/>
              </a:ext>
            </a:extLst>
          </p:cNvPr>
          <p:cNvSpPr txBox="1"/>
          <p:nvPr/>
        </p:nvSpPr>
        <p:spPr>
          <a:xfrm>
            <a:off x="2001477" y="54702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↑PaCO</a:t>
            </a:r>
            <a:r>
              <a:rPr lang="pt-BR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A44C779-FA6D-C49F-2912-DEB822BF7ED4}"/>
              </a:ext>
            </a:extLst>
          </p:cNvPr>
          <p:cNvSpPr txBox="1"/>
          <p:nvPr/>
        </p:nvSpPr>
        <p:spPr>
          <a:xfrm>
            <a:off x="2055752" y="504645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↑VD/VT</a:t>
            </a:r>
          </a:p>
        </p:txBody>
      </p:sp>
      <p:pic>
        <p:nvPicPr>
          <p:cNvPr id="13" name="Imagem 12" descr="Diagrama, Esquemático&#10;&#10;O conteúdo gerado por IA pode estar incorreto.">
            <a:extLst>
              <a:ext uri="{FF2B5EF4-FFF2-40B4-BE49-F238E27FC236}">
                <a16:creationId xmlns:a16="http://schemas.microsoft.com/office/drawing/2014/main" id="{6B56DCD4-8ED8-0A67-1644-2337013BB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197" y="2081338"/>
            <a:ext cx="2437456" cy="44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344E1-280A-5FB4-0457-5BF583F0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m 122" descr="Desenho de cachorro com a língua de fora&#10;&#10;O conteúdo gerado por IA pode estar incorreto.">
            <a:extLst>
              <a:ext uri="{FF2B5EF4-FFF2-40B4-BE49-F238E27FC236}">
                <a16:creationId xmlns:a16="http://schemas.microsoft.com/office/drawing/2014/main" id="{1FFB6B35-CA2E-2C19-F233-642C7C9F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5117" y="5161356"/>
            <a:ext cx="1421203" cy="61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11" name="Imagem 110" descr="Diagrama&#10;&#10;O conteúdo gerado por IA pode estar incorreto.">
            <a:extLst>
              <a:ext uri="{FF2B5EF4-FFF2-40B4-BE49-F238E27FC236}">
                <a16:creationId xmlns:a16="http://schemas.microsoft.com/office/drawing/2014/main" id="{A0059BEC-08F9-94E7-CC2E-71F83916A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843" y="2084277"/>
            <a:ext cx="2133827" cy="4548011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6406C63E-0405-E66A-13D8-33F2E273EDA9}"/>
              </a:ext>
            </a:extLst>
          </p:cNvPr>
          <p:cNvSpPr/>
          <p:nvPr/>
        </p:nvSpPr>
        <p:spPr>
          <a:xfrm>
            <a:off x="585444" y="3584928"/>
            <a:ext cx="2045330" cy="20173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99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30AD7995-56CD-DA6B-0A1A-6742E076763A}"/>
              </a:ext>
            </a:extLst>
          </p:cNvPr>
          <p:cNvSpPr/>
          <p:nvPr/>
        </p:nvSpPr>
        <p:spPr>
          <a:xfrm>
            <a:off x="598882" y="5548800"/>
            <a:ext cx="2305999" cy="426098"/>
          </a:xfrm>
          <a:prstGeom prst="roundRect">
            <a:avLst/>
          </a:prstGeom>
          <a:solidFill>
            <a:srgbClr val="9A1411">
              <a:alpha val="1541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E6B5BF4-CD9C-4858-A883-E205AC385890}"/>
              </a:ext>
            </a:extLst>
          </p:cNvPr>
          <p:cNvSpPr txBox="1"/>
          <p:nvPr/>
        </p:nvSpPr>
        <p:spPr>
          <a:xfrm>
            <a:off x="7340032" y="1605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39ED278-F831-C771-82FF-52BB60C575F6}"/>
              </a:ext>
            </a:extLst>
          </p:cNvPr>
          <p:cNvSpPr txBox="1"/>
          <p:nvPr/>
        </p:nvSpPr>
        <p:spPr>
          <a:xfrm>
            <a:off x="9131914" y="15968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9220AC1-FC60-0CFE-0A8D-B6C897E9D0D9}"/>
              </a:ext>
            </a:extLst>
          </p:cNvPr>
          <p:cNvSpPr txBox="1"/>
          <p:nvPr/>
        </p:nvSpPr>
        <p:spPr>
          <a:xfrm>
            <a:off x="10438473" y="457371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0E598F0-73E1-BADD-24DF-1F36608DE2F7}"/>
              </a:ext>
            </a:extLst>
          </p:cNvPr>
          <p:cNvSpPr txBox="1"/>
          <p:nvPr/>
        </p:nvSpPr>
        <p:spPr>
          <a:xfrm>
            <a:off x="8245390" y="467359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43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2BBA8AD-BC6A-1CAF-D418-8824DF3FE6DE}"/>
              </a:ext>
            </a:extLst>
          </p:cNvPr>
          <p:cNvSpPr txBox="1"/>
          <p:nvPr/>
        </p:nvSpPr>
        <p:spPr>
          <a:xfrm>
            <a:off x="8245388" y="484510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50D18C-CAB8-61E4-06E9-787A09516D7B}"/>
              </a:ext>
            </a:extLst>
          </p:cNvPr>
          <p:cNvSpPr txBox="1"/>
          <p:nvPr/>
        </p:nvSpPr>
        <p:spPr>
          <a:xfrm>
            <a:off x="5559056" y="2842021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Fluxo</a:t>
            </a:r>
          </a:p>
          <a:p>
            <a:pPr algn="ctr"/>
            <a:r>
              <a:rPr lang="pt-BR" sz="1400" dirty="0"/>
              <a:t>L/min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DC63F18-9A0E-8B4F-D35C-FC9F248D5222}"/>
              </a:ext>
            </a:extLst>
          </p:cNvPr>
          <p:cNvSpPr txBox="1"/>
          <p:nvPr/>
        </p:nvSpPr>
        <p:spPr>
          <a:xfrm>
            <a:off x="5672350" y="5215417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39" name="Colchete Direito 38">
            <a:extLst>
              <a:ext uri="{FF2B5EF4-FFF2-40B4-BE49-F238E27FC236}">
                <a16:creationId xmlns:a16="http://schemas.microsoft.com/office/drawing/2014/main" id="{328E77DF-6BBE-02A2-B0E0-AF94670527A4}"/>
              </a:ext>
            </a:extLst>
          </p:cNvPr>
          <p:cNvSpPr/>
          <p:nvPr/>
        </p:nvSpPr>
        <p:spPr>
          <a:xfrm rot="16200000">
            <a:off x="8423015" y="624897"/>
            <a:ext cx="79858" cy="1854168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5811324-F241-8851-15AF-E7E77F547501}"/>
              </a:ext>
            </a:extLst>
          </p:cNvPr>
          <p:cNvSpPr txBox="1"/>
          <p:nvPr/>
        </p:nvSpPr>
        <p:spPr>
          <a:xfrm>
            <a:off x="10301499" y="1165918"/>
            <a:ext cx="13003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P(a-et)CO</a:t>
            </a:r>
            <a:r>
              <a:rPr lang="pt-BR" sz="2000" baseline="-25000" dirty="0"/>
              <a:t>2</a:t>
            </a:r>
          </a:p>
          <a:p>
            <a:r>
              <a:rPr lang="pt-BR" b="1" dirty="0"/>
              <a:t>Aumentada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EF66B614-0FDC-4138-C2B7-B053D677F5FD}"/>
              </a:ext>
            </a:extLst>
          </p:cNvPr>
          <p:cNvSpPr/>
          <p:nvPr/>
        </p:nvSpPr>
        <p:spPr>
          <a:xfrm>
            <a:off x="260150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B0546759-E028-AF22-555A-2043224C1335}"/>
              </a:ext>
            </a:extLst>
          </p:cNvPr>
          <p:cNvSpPr/>
          <p:nvPr/>
        </p:nvSpPr>
        <p:spPr>
          <a:xfrm>
            <a:off x="260150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6E0809-D2C5-9E85-4DCA-CA7906C0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Limitação ao fluxo aéreo com aumento da Rva e auto-PEEP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F10DC2-596F-5BCA-1857-3396827E1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3315CA5-E627-7119-D997-EA84E7FD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42040FD-6555-DBAC-BFC1-96E6FA220E4A}"/>
              </a:ext>
            </a:extLst>
          </p:cNvPr>
          <p:cNvCxnSpPr>
            <a:cxnSpLocks/>
          </p:cNvCxnSpPr>
          <p:nvPr/>
        </p:nvCxnSpPr>
        <p:spPr>
          <a:xfrm flipH="1">
            <a:off x="1662720" y="2346923"/>
            <a:ext cx="20636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D5525CF-8603-49E5-D12F-29A660467F26}"/>
              </a:ext>
            </a:extLst>
          </p:cNvPr>
          <p:cNvCxnSpPr>
            <a:cxnSpLocks/>
          </p:cNvCxnSpPr>
          <p:nvPr/>
        </p:nvCxnSpPr>
        <p:spPr>
          <a:xfrm flipH="1">
            <a:off x="1458425" y="2036592"/>
            <a:ext cx="2276712" cy="135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B192FC8-2CF1-98C6-EFB6-18F23DB87ADB}"/>
              </a:ext>
            </a:extLst>
          </p:cNvPr>
          <p:cNvCxnSpPr>
            <a:cxnSpLocks/>
          </p:cNvCxnSpPr>
          <p:nvPr/>
        </p:nvCxnSpPr>
        <p:spPr>
          <a:xfrm flipH="1" flipV="1">
            <a:off x="370044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98CA4A5-D7D5-A2C2-91DC-5A4D34F23426}"/>
              </a:ext>
            </a:extLst>
          </p:cNvPr>
          <p:cNvCxnSpPr>
            <a:cxnSpLocks/>
          </p:cNvCxnSpPr>
          <p:nvPr/>
        </p:nvCxnSpPr>
        <p:spPr>
          <a:xfrm flipH="1" flipV="1">
            <a:off x="400452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3243193-F3E8-CA62-9007-B8B3178BD4DE}"/>
              </a:ext>
            </a:extLst>
          </p:cNvPr>
          <p:cNvCxnSpPr>
            <a:cxnSpLocks/>
          </p:cNvCxnSpPr>
          <p:nvPr/>
        </p:nvCxnSpPr>
        <p:spPr>
          <a:xfrm flipH="1">
            <a:off x="402521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CFDD3AB-9786-FA39-E560-A2FDAC755507}"/>
              </a:ext>
            </a:extLst>
          </p:cNvPr>
          <p:cNvCxnSpPr>
            <a:cxnSpLocks/>
          </p:cNvCxnSpPr>
          <p:nvPr/>
        </p:nvCxnSpPr>
        <p:spPr>
          <a:xfrm flipH="1">
            <a:off x="370920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B4B31ADA-4DF9-3FBC-97FF-BFF71F685467}"/>
              </a:ext>
            </a:extLst>
          </p:cNvPr>
          <p:cNvCxnSpPr/>
          <p:nvPr/>
        </p:nvCxnSpPr>
        <p:spPr>
          <a:xfrm>
            <a:off x="276630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BC4AD8D5-002F-DE71-B8F7-D792B8309493}"/>
              </a:ext>
            </a:extLst>
          </p:cNvPr>
          <p:cNvCxnSpPr/>
          <p:nvPr/>
        </p:nvCxnSpPr>
        <p:spPr>
          <a:xfrm>
            <a:off x="291870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9E16A16B-DE26-DA5C-1891-074549D69242}"/>
              </a:ext>
            </a:extLst>
          </p:cNvPr>
          <p:cNvCxnSpPr/>
          <p:nvPr/>
        </p:nvCxnSpPr>
        <p:spPr>
          <a:xfrm>
            <a:off x="303797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81EA4B32-87A8-BFA0-37FB-DFD8CDD5D60F}"/>
              </a:ext>
            </a:extLst>
          </p:cNvPr>
          <p:cNvSpPr txBox="1"/>
          <p:nvPr/>
        </p:nvSpPr>
        <p:spPr>
          <a:xfrm>
            <a:off x="1797979" y="1990958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↓PECO</a:t>
            </a:r>
            <a:r>
              <a:rPr lang="pt-BR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8CDA612A-608F-CDF8-CFB4-912224365EB3}"/>
              </a:ext>
            </a:extLst>
          </p:cNvPr>
          <p:cNvSpPr txBox="1"/>
          <p:nvPr/>
        </p:nvSpPr>
        <p:spPr>
          <a:xfrm>
            <a:off x="4605380" y="185181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5DABE47-4EF9-F9B5-1767-9A40D891631A}"/>
              </a:ext>
            </a:extLst>
          </p:cNvPr>
          <p:cNvSpPr txBox="1"/>
          <p:nvPr/>
        </p:nvSpPr>
        <p:spPr>
          <a:xfrm rot="18883043">
            <a:off x="396844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95CA36B-C7FA-E87D-C8F3-33C57D7179BC}"/>
              </a:ext>
            </a:extLst>
          </p:cNvPr>
          <p:cNvSpPr txBox="1"/>
          <p:nvPr/>
        </p:nvSpPr>
        <p:spPr>
          <a:xfrm rot="2521231">
            <a:off x="389219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18FBB7E1-CCA4-017A-9787-A190FD20256B}"/>
              </a:ext>
            </a:extLst>
          </p:cNvPr>
          <p:cNvSpPr txBox="1"/>
          <p:nvPr/>
        </p:nvSpPr>
        <p:spPr>
          <a:xfrm>
            <a:off x="215015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F587D73C-15F5-05DE-9473-CB2624DE095E}"/>
              </a:ext>
            </a:extLst>
          </p:cNvPr>
          <p:cNvCxnSpPr>
            <a:cxnSpLocks/>
          </p:cNvCxnSpPr>
          <p:nvPr/>
        </p:nvCxnSpPr>
        <p:spPr>
          <a:xfrm>
            <a:off x="2700733" y="2169718"/>
            <a:ext cx="1293008" cy="177727"/>
          </a:xfrm>
          <a:prstGeom prst="bentConnector3">
            <a:avLst>
              <a:gd name="adj1" fmla="val 910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EEC3FD6C-BDD8-263E-8E35-34F4723B0B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7602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8A1053-3A54-5085-2EDA-5E2DA5F2471C}"/>
              </a:ext>
            </a:extLst>
          </p:cNvPr>
          <p:cNvSpPr txBox="1"/>
          <p:nvPr/>
        </p:nvSpPr>
        <p:spPr>
          <a:xfrm>
            <a:off x="1105001" y="4851032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n>
                  <a:solidFill>
                    <a:srgbClr val="0070C0"/>
                  </a:solidFill>
                </a:ln>
              </a:rPr>
              <a:t>↑ PACO</a:t>
            </a:r>
            <a:r>
              <a:rPr lang="pt-BR" baseline="-25000" dirty="0">
                <a:ln>
                  <a:solidFill>
                    <a:srgbClr val="0070C0"/>
                  </a:solidFill>
                </a:ln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F128AC-6209-2C18-129D-B2BF29F519D4}"/>
              </a:ext>
            </a:extLst>
          </p:cNvPr>
          <p:cNvSpPr txBox="1"/>
          <p:nvPr/>
        </p:nvSpPr>
        <p:spPr>
          <a:xfrm>
            <a:off x="1052723" y="4352444"/>
            <a:ext cx="139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pt-BR" baseline="-25000" dirty="0">
                <a:solidFill>
                  <a:srgbClr val="0070C0"/>
                </a:solidFill>
                <a:latin typeface="Arial" charset="0"/>
              </a:rPr>
              <a:t> Ventilação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3869249-6DFC-55D8-4768-4F7880AA54DE}"/>
              </a:ext>
            </a:extLst>
          </p:cNvPr>
          <p:cNvSpPr txBox="1"/>
          <p:nvPr/>
        </p:nvSpPr>
        <p:spPr>
          <a:xfrm>
            <a:off x="7679781" y="1151644"/>
            <a:ext cx="142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Rva </a:t>
            </a:r>
            <a:r>
              <a:rPr lang="pt-BR" sz="1600" dirty="0"/>
              <a:t>cmH</a:t>
            </a:r>
            <a:r>
              <a:rPr lang="pt-BR" sz="1600" baseline="-25000" dirty="0"/>
              <a:t>2</a:t>
            </a:r>
            <a:r>
              <a:rPr lang="pt-BR" sz="1600" dirty="0"/>
              <a:t>O.L.s</a:t>
            </a:r>
            <a:endParaRPr lang="pt-BR" dirty="0"/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4C9936A9-9375-648F-9491-960A0F7D04DE}"/>
              </a:ext>
            </a:extLst>
          </p:cNvPr>
          <p:cNvSpPr/>
          <p:nvPr/>
        </p:nvSpPr>
        <p:spPr>
          <a:xfrm>
            <a:off x="1503124" y="3411050"/>
            <a:ext cx="168062" cy="1975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72FC211-E769-2655-806D-A89E07D0A48B}"/>
              </a:ext>
            </a:extLst>
          </p:cNvPr>
          <p:cNvCxnSpPr>
            <a:cxnSpLocks/>
          </p:cNvCxnSpPr>
          <p:nvPr/>
        </p:nvCxnSpPr>
        <p:spPr>
          <a:xfrm flipV="1">
            <a:off x="1704665" y="2334503"/>
            <a:ext cx="0" cy="1264292"/>
          </a:xfrm>
          <a:prstGeom prst="line">
            <a:avLst/>
          </a:prstGeom>
          <a:ln w="101600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do 99">
            <a:extLst>
              <a:ext uri="{FF2B5EF4-FFF2-40B4-BE49-F238E27FC236}">
                <a16:creationId xmlns:a16="http://schemas.microsoft.com/office/drawing/2014/main" id="{BC6CCB6E-E9C4-5813-FCDC-70FC947AC93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1870" y="3047414"/>
            <a:ext cx="2046116" cy="298906"/>
          </a:xfrm>
          <a:prstGeom prst="bentConnector3">
            <a:avLst>
              <a:gd name="adj1" fmla="val 9990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CEC4E7C7-23CC-E324-6B0C-C3379EFD35C7}"/>
              </a:ext>
            </a:extLst>
          </p:cNvPr>
          <p:cNvSpPr/>
          <p:nvPr/>
        </p:nvSpPr>
        <p:spPr>
          <a:xfrm>
            <a:off x="863206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7F733AF9-8821-A85F-0062-72DEFA6171A8}"/>
              </a:ext>
            </a:extLst>
          </p:cNvPr>
          <p:cNvSpPr/>
          <p:nvPr/>
        </p:nvSpPr>
        <p:spPr>
          <a:xfrm>
            <a:off x="1090547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977E8FF-34CD-9A86-E97C-997E87EF6962}"/>
              </a:ext>
            </a:extLst>
          </p:cNvPr>
          <p:cNvSpPr txBox="1"/>
          <p:nvPr/>
        </p:nvSpPr>
        <p:spPr>
          <a:xfrm>
            <a:off x="1121737" y="5969200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Paciente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87DEDB9-8855-34AB-CC93-9C82C08DEC8D}"/>
              </a:ext>
            </a:extLst>
          </p:cNvPr>
          <p:cNvCxnSpPr>
            <a:cxnSpLocks/>
          </p:cNvCxnSpPr>
          <p:nvPr/>
        </p:nvCxnSpPr>
        <p:spPr>
          <a:xfrm flipH="1" flipV="1">
            <a:off x="567186" y="5588952"/>
            <a:ext cx="2337695" cy="7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8CBD780-E5EF-B7F7-A9B9-1590EA091727}"/>
              </a:ext>
            </a:extLst>
          </p:cNvPr>
          <p:cNvCxnSpPr>
            <a:cxnSpLocks/>
          </p:cNvCxnSpPr>
          <p:nvPr/>
        </p:nvCxnSpPr>
        <p:spPr>
          <a:xfrm flipH="1">
            <a:off x="567186" y="5949689"/>
            <a:ext cx="2337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065F65-BE44-B6C1-8F1D-63F5A823F365}"/>
              </a:ext>
            </a:extLst>
          </p:cNvPr>
          <p:cNvSpPr txBox="1"/>
          <p:nvPr/>
        </p:nvSpPr>
        <p:spPr>
          <a:xfrm>
            <a:off x="1146795" y="5585124"/>
            <a:ext cx="106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200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pt-BR" baseline="-25000" dirty="0">
                <a:solidFill>
                  <a:srgbClr val="FF0000"/>
                </a:solidFill>
                <a:latin typeface="Arial" charset="0"/>
              </a:rPr>
              <a:t> Perfusão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ED8F064-1403-8CEA-F860-45F8D47C2439}"/>
              </a:ext>
            </a:extLst>
          </p:cNvPr>
          <p:cNvSpPr txBox="1"/>
          <p:nvPr/>
        </p:nvSpPr>
        <p:spPr>
          <a:xfrm>
            <a:off x="2001477" y="558474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↑PaCO</a:t>
            </a:r>
            <a:r>
              <a:rPr lang="pt-BR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320E2A7-7F8F-D639-A6D6-859C4C7AAE71}"/>
              </a:ext>
            </a:extLst>
          </p:cNvPr>
          <p:cNvSpPr txBox="1"/>
          <p:nvPr/>
        </p:nvSpPr>
        <p:spPr>
          <a:xfrm>
            <a:off x="2667434" y="4266787"/>
            <a:ext cx="116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Auto-PEEP</a:t>
            </a:r>
          </a:p>
          <a:p>
            <a:r>
              <a:rPr lang="pt-BR" dirty="0"/>
              <a:t>↑ VD/VT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A5B7F53D-9396-27AC-A7C3-18C0B7356F2B}"/>
              </a:ext>
            </a:extLst>
          </p:cNvPr>
          <p:cNvCxnSpPr>
            <a:cxnSpLocks/>
          </p:cNvCxnSpPr>
          <p:nvPr/>
        </p:nvCxnSpPr>
        <p:spPr>
          <a:xfrm flipV="1">
            <a:off x="1505297" y="2081338"/>
            <a:ext cx="7304" cy="1521750"/>
          </a:xfrm>
          <a:prstGeom prst="line">
            <a:avLst/>
          </a:prstGeom>
          <a:ln w="101600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975CE78E-D16B-553C-59FD-8E6D9B35B285}"/>
              </a:ext>
            </a:extLst>
          </p:cNvPr>
          <p:cNvSpPr txBox="1"/>
          <p:nvPr/>
        </p:nvSpPr>
        <p:spPr>
          <a:xfrm>
            <a:off x="1678477" y="2888094"/>
            <a:ext cx="72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↑Rva</a:t>
            </a:r>
          </a:p>
        </p:txBody>
      </p:sp>
      <p:sp>
        <p:nvSpPr>
          <p:cNvPr id="109" name="Seta para Baixo 108">
            <a:extLst>
              <a:ext uri="{FF2B5EF4-FFF2-40B4-BE49-F238E27FC236}">
                <a16:creationId xmlns:a16="http://schemas.microsoft.com/office/drawing/2014/main" id="{9BFE031F-DE09-AD23-4AF4-935E0AF6E24D}"/>
              </a:ext>
            </a:extLst>
          </p:cNvPr>
          <p:cNvSpPr/>
          <p:nvPr/>
        </p:nvSpPr>
        <p:spPr>
          <a:xfrm>
            <a:off x="842416" y="4406477"/>
            <a:ext cx="262585" cy="366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3" name="Imagem 112" descr="Diagrama&#10;&#10;O conteúdo gerado por IA pode estar incorreto.">
            <a:extLst>
              <a:ext uri="{FF2B5EF4-FFF2-40B4-BE49-F238E27FC236}">
                <a16:creationId xmlns:a16="http://schemas.microsoft.com/office/drawing/2014/main" id="{8D232BBB-0538-6BAC-EA7D-E085744D14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627" t="3136" r="1031"/>
          <a:stretch>
            <a:fillRect/>
          </a:stretch>
        </p:blipFill>
        <p:spPr>
          <a:xfrm>
            <a:off x="8809821" y="2203433"/>
            <a:ext cx="1658273" cy="4320669"/>
          </a:xfrm>
          <a:prstGeom prst="rect">
            <a:avLst/>
          </a:prstGeom>
        </p:spPr>
      </p:pic>
      <p:sp>
        <p:nvSpPr>
          <p:cNvPr id="114" name="Retângulo 113">
            <a:extLst>
              <a:ext uri="{FF2B5EF4-FFF2-40B4-BE49-F238E27FC236}">
                <a16:creationId xmlns:a16="http://schemas.microsoft.com/office/drawing/2014/main" id="{D4314FE1-5DC7-A498-3F35-68D3369AC839}"/>
              </a:ext>
            </a:extLst>
          </p:cNvPr>
          <p:cNvSpPr/>
          <p:nvPr/>
        </p:nvSpPr>
        <p:spPr>
          <a:xfrm>
            <a:off x="8167371" y="2369140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54A1A654-8316-01A8-2298-3C6D87C184D3}"/>
              </a:ext>
            </a:extLst>
          </p:cNvPr>
          <p:cNvSpPr/>
          <p:nvPr/>
        </p:nvSpPr>
        <p:spPr>
          <a:xfrm>
            <a:off x="10393818" y="2391139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5B3AA426-76A4-1538-2142-2A55D3A1419F}"/>
              </a:ext>
            </a:extLst>
          </p:cNvPr>
          <p:cNvSpPr txBox="1"/>
          <p:nvPr/>
        </p:nvSpPr>
        <p:spPr>
          <a:xfrm>
            <a:off x="10408147" y="50649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33</a:t>
            </a:r>
          </a:p>
        </p:txBody>
      </p:sp>
      <p:cxnSp>
        <p:nvCxnSpPr>
          <p:cNvPr id="127" name="Conector em Curva 126">
            <a:extLst>
              <a:ext uri="{FF2B5EF4-FFF2-40B4-BE49-F238E27FC236}">
                <a16:creationId xmlns:a16="http://schemas.microsoft.com/office/drawing/2014/main" id="{E4EBCE7C-1A87-E0C2-DEBD-07732D031E15}"/>
              </a:ext>
            </a:extLst>
          </p:cNvPr>
          <p:cNvCxnSpPr/>
          <p:nvPr/>
        </p:nvCxnSpPr>
        <p:spPr>
          <a:xfrm flipV="1">
            <a:off x="1105001" y="3688080"/>
            <a:ext cx="353424" cy="310487"/>
          </a:xfrm>
          <a:prstGeom prst="curvedConnector3">
            <a:avLst/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em Curva 127">
            <a:extLst>
              <a:ext uri="{FF2B5EF4-FFF2-40B4-BE49-F238E27FC236}">
                <a16:creationId xmlns:a16="http://schemas.microsoft.com/office/drawing/2014/main" id="{41B67344-54EB-C39C-B297-025B1A0FAE8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89210" y="3825021"/>
            <a:ext cx="369332" cy="131773"/>
          </a:xfrm>
          <a:prstGeom prst="curvedConnector3">
            <a:avLst/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em Curva 130">
            <a:extLst>
              <a:ext uri="{FF2B5EF4-FFF2-40B4-BE49-F238E27FC236}">
                <a16:creationId xmlns:a16="http://schemas.microsoft.com/office/drawing/2014/main" id="{9D011C6A-E414-74F6-BD5E-ACC4EA4FDA80}"/>
              </a:ext>
            </a:extLst>
          </p:cNvPr>
          <p:cNvCxnSpPr>
            <a:cxnSpLocks/>
          </p:cNvCxnSpPr>
          <p:nvPr/>
        </p:nvCxnSpPr>
        <p:spPr>
          <a:xfrm rot="10800000">
            <a:off x="1723273" y="3669773"/>
            <a:ext cx="295817" cy="208871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em Curva 134">
            <a:extLst>
              <a:ext uri="{FF2B5EF4-FFF2-40B4-BE49-F238E27FC236}">
                <a16:creationId xmlns:a16="http://schemas.microsoft.com/office/drawing/2014/main" id="{F6886F56-2C8D-714A-808C-F8DC5ED36E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04333" y="3882764"/>
            <a:ext cx="431497" cy="205116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19FAA4F4-53DB-F1EB-3E96-55FC92C9AEF5}"/>
              </a:ext>
            </a:extLst>
          </p:cNvPr>
          <p:cNvSpPr txBox="1"/>
          <p:nvPr/>
        </p:nvSpPr>
        <p:spPr>
          <a:xfrm>
            <a:off x="8752624" y="6123732"/>
            <a:ext cx="867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VD/VT</a:t>
            </a: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D10FBDC9-B009-58F3-642C-D5208C9C8018}"/>
              </a:ext>
            </a:extLst>
          </p:cNvPr>
          <p:cNvSpPr txBox="1"/>
          <p:nvPr/>
        </p:nvSpPr>
        <p:spPr>
          <a:xfrm>
            <a:off x="10396969" y="3088147"/>
            <a:ext cx="1300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Auto-PEEP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1F2EDB65-354A-6360-5267-49E3ADCD138D}"/>
              </a:ext>
            </a:extLst>
          </p:cNvPr>
          <p:cNvGrpSpPr/>
          <p:nvPr/>
        </p:nvGrpSpPr>
        <p:grpSpPr>
          <a:xfrm>
            <a:off x="10336544" y="1874856"/>
            <a:ext cx="1216329" cy="562491"/>
            <a:chOff x="10336544" y="1874856"/>
            <a:chExt cx="1216329" cy="562491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B0CF6A1D-DD3E-31ED-D6D0-A0C89AC4FFC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058642"/>
              <a:ext cx="30498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8E74B9D0-7D68-0927-D7FA-6209E2498AC2}"/>
                </a:ext>
              </a:extLst>
            </p:cNvPr>
            <p:cNvSpPr txBox="1"/>
            <p:nvPr/>
          </p:nvSpPr>
          <p:spPr>
            <a:xfrm>
              <a:off x="10665579" y="1874856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rgbClr val="7030A0"/>
                  </a:solidFill>
                </a:rPr>
                <a:t>↑PaCO</a:t>
              </a:r>
              <a:r>
                <a:rPr lang="pt-BR" sz="1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EB63EC4-9DB8-FD14-7AB4-34702F0A94CB}"/>
                </a:ext>
              </a:extLst>
            </p:cNvPr>
            <p:cNvSpPr txBox="1"/>
            <p:nvPr/>
          </p:nvSpPr>
          <p:spPr>
            <a:xfrm>
              <a:off x="10665579" y="2098793"/>
              <a:ext cx="8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accent6">
                      <a:lumMod val="75000"/>
                    </a:schemeClr>
                  </a:solidFill>
                </a:rPr>
                <a:t>↓PeCO</a:t>
              </a:r>
              <a:r>
                <a:rPr lang="pt-BR" sz="1600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8586E98A-C8F5-1A7C-67E0-8ED2A205B140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44" y="2282579"/>
              <a:ext cx="30498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A488280B-66FE-02ED-F7AE-6118A3D5E0AE}"/>
              </a:ext>
            </a:extLst>
          </p:cNvPr>
          <p:cNvSpPr txBox="1"/>
          <p:nvPr/>
        </p:nvSpPr>
        <p:spPr>
          <a:xfrm>
            <a:off x="8779442" y="3532258"/>
            <a:ext cx="121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Limitação</a:t>
            </a:r>
          </a:p>
          <a:p>
            <a:r>
              <a:rPr lang="pt-BR" sz="1600" dirty="0"/>
              <a:t>ao fluxo</a:t>
            </a:r>
          </a:p>
        </p:txBody>
      </p:sp>
    </p:spTree>
    <p:extLst>
      <p:ext uri="{BB962C8B-B14F-4D97-AF65-F5344CB8AC3E}">
        <p14:creationId xmlns:p14="http://schemas.microsoft.com/office/powerpoint/2010/main" val="223439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D839-A356-D8A8-2DE5-2EC659BE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EE0B81A-6EA8-1913-93D3-A3F2AAD4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23"/>
          <a:stretch>
            <a:fillRect/>
          </a:stretch>
        </p:blipFill>
        <p:spPr>
          <a:xfrm>
            <a:off x="5305594" y="2550902"/>
            <a:ext cx="5833426" cy="3864632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A96DF523-A26D-BFD2-14AA-82531DAB4518}"/>
              </a:ext>
            </a:extLst>
          </p:cNvPr>
          <p:cNvSpPr txBox="1"/>
          <p:nvPr/>
        </p:nvSpPr>
        <p:spPr>
          <a:xfrm>
            <a:off x="7219769" y="43879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C3ABC3D-A142-6E1D-4384-43462D721A3F}"/>
              </a:ext>
            </a:extLst>
          </p:cNvPr>
          <p:cNvSpPr txBox="1"/>
          <p:nvPr/>
        </p:nvSpPr>
        <p:spPr>
          <a:xfrm>
            <a:off x="4792931" y="2842021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Fluxo</a:t>
            </a:r>
          </a:p>
          <a:p>
            <a:pPr algn="ctr"/>
            <a:r>
              <a:rPr lang="pt-BR" sz="1400" dirty="0"/>
              <a:t>L/min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85689AB-F39F-C147-D3D8-9E23433240F5}"/>
              </a:ext>
            </a:extLst>
          </p:cNvPr>
          <p:cNvSpPr txBox="1"/>
          <p:nvPr/>
        </p:nvSpPr>
        <p:spPr>
          <a:xfrm>
            <a:off x="4792931" y="4924297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95355D9-7C62-5FFC-3F22-A3A5748A8F4E}"/>
              </a:ext>
            </a:extLst>
          </p:cNvPr>
          <p:cNvSpPr txBox="1"/>
          <p:nvPr/>
        </p:nvSpPr>
        <p:spPr>
          <a:xfrm>
            <a:off x="9696015" y="1165918"/>
            <a:ext cx="12807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EtCO</a:t>
            </a:r>
            <a:r>
              <a:rPr lang="pt-BR" sz="2000" baseline="-25000" dirty="0"/>
              <a:t>2</a:t>
            </a:r>
            <a:r>
              <a:rPr lang="pt-BR" sz="2000" dirty="0"/>
              <a:t> </a:t>
            </a:r>
          </a:p>
          <a:p>
            <a:r>
              <a:rPr lang="pt-BR" sz="2000" dirty="0"/>
              <a:t>P(a-et)CO</a:t>
            </a:r>
            <a:r>
              <a:rPr lang="pt-BR" sz="2000" baseline="-25000" dirty="0"/>
              <a:t>2</a:t>
            </a:r>
          </a:p>
          <a:p>
            <a:pPr algn="ctr"/>
            <a:r>
              <a:rPr lang="pt-BR" b="1" dirty="0"/>
              <a:t>Variáveis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2CCFFFA1-257B-72A5-9C4E-FE0860D57CF3}"/>
              </a:ext>
            </a:extLst>
          </p:cNvPr>
          <p:cNvSpPr/>
          <p:nvPr/>
        </p:nvSpPr>
        <p:spPr>
          <a:xfrm>
            <a:off x="1996019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4440EF67-05CD-2AB8-9416-4CF49A4D1C22}"/>
              </a:ext>
            </a:extLst>
          </p:cNvPr>
          <p:cNvSpPr/>
          <p:nvPr/>
        </p:nvSpPr>
        <p:spPr>
          <a:xfrm>
            <a:off x="1996019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8FBD8A-C8B6-C5A1-1200-057F42B7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recuperando esforço muscular respiratório após BNM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BEC06E-516F-598B-5DAC-003DB3A8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54D43EB-4F32-58E0-1365-3143CC9E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55C4F15-5327-160B-DB62-A14B86631C4A}"/>
              </a:ext>
            </a:extLst>
          </p:cNvPr>
          <p:cNvCxnSpPr>
            <a:cxnSpLocks/>
          </p:cNvCxnSpPr>
          <p:nvPr/>
        </p:nvCxnSpPr>
        <p:spPr>
          <a:xfrm flipH="1">
            <a:off x="1057236" y="2346923"/>
            <a:ext cx="20636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AD66DCB-F7FA-DE1E-4D55-7AAEF45DF2D0}"/>
              </a:ext>
            </a:extLst>
          </p:cNvPr>
          <p:cNvCxnSpPr>
            <a:cxnSpLocks/>
          </p:cNvCxnSpPr>
          <p:nvPr/>
        </p:nvCxnSpPr>
        <p:spPr>
          <a:xfrm flipH="1">
            <a:off x="852941" y="2036592"/>
            <a:ext cx="2276712" cy="135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25EF1EB-657C-1E27-0929-A62CF80128D2}"/>
              </a:ext>
            </a:extLst>
          </p:cNvPr>
          <p:cNvCxnSpPr>
            <a:cxnSpLocks/>
          </p:cNvCxnSpPr>
          <p:nvPr/>
        </p:nvCxnSpPr>
        <p:spPr>
          <a:xfrm flipH="1" flipV="1">
            <a:off x="3094957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21E43B9-45CB-647A-62D3-2F786317CA3F}"/>
              </a:ext>
            </a:extLst>
          </p:cNvPr>
          <p:cNvCxnSpPr>
            <a:cxnSpLocks/>
          </p:cNvCxnSpPr>
          <p:nvPr/>
        </p:nvCxnSpPr>
        <p:spPr>
          <a:xfrm flipH="1" flipV="1">
            <a:off x="3399044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F2E6E5C-8295-4A21-9C67-F99B19973C00}"/>
              </a:ext>
            </a:extLst>
          </p:cNvPr>
          <p:cNvCxnSpPr>
            <a:cxnSpLocks/>
          </p:cNvCxnSpPr>
          <p:nvPr/>
        </p:nvCxnSpPr>
        <p:spPr>
          <a:xfrm flipH="1">
            <a:off x="3419734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DD23D4-BCB7-7BC3-589D-C43624C5CF87}"/>
              </a:ext>
            </a:extLst>
          </p:cNvPr>
          <p:cNvCxnSpPr>
            <a:cxnSpLocks/>
          </p:cNvCxnSpPr>
          <p:nvPr/>
        </p:nvCxnSpPr>
        <p:spPr>
          <a:xfrm flipH="1">
            <a:off x="3103723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71823989-6DEB-1266-5B12-E3E27D0CFD52}"/>
              </a:ext>
            </a:extLst>
          </p:cNvPr>
          <p:cNvCxnSpPr/>
          <p:nvPr/>
        </p:nvCxnSpPr>
        <p:spPr>
          <a:xfrm>
            <a:off x="2160823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D74C5A7D-67CF-99E7-8284-F3CE434F5FB7}"/>
              </a:ext>
            </a:extLst>
          </p:cNvPr>
          <p:cNvCxnSpPr/>
          <p:nvPr/>
        </p:nvCxnSpPr>
        <p:spPr>
          <a:xfrm>
            <a:off x="2313223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42EF7A51-717F-138C-6370-A66D95983EA8}"/>
              </a:ext>
            </a:extLst>
          </p:cNvPr>
          <p:cNvCxnSpPr/>
          <p:nvPr/>
        </p:nvCxnSpPr>
        <p:spPr>
          <a:xfrm>
            <a:off x="2432494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741531EC-0EAC-C204-EACD-A731F976DD29}"/>
              </a:ext>
            </a:extLst>
          </p:cNvPr>
          <p:cNvSpPr txBox="1"/>
          <p:nvPr/>
        </p:nvSpPr>
        <p:spPr>
          <a:xfrm>
            <a:off x="1204852" y="1990958"/>
            <a:ext cx="8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PECO</a:t>
            </a:r>
            <a:r>
              <a:rPr lang="pt-BR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4BE7A5C-588B-DAD1-D9D0-58434211F82E}"/>
              </a:ext>
            </a:extLst>
          </p:cNvPr>
          <p:cNvSpPr txBox="1"/>
          <p:nvPr/>
        </p:nvSpPr>
        <p:spPr>
          <a:xfrm>
            <a:off x="3999896" y="185181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4C134D00-6EE9-C75C-2A23-2C16B83877DD}"/>
              </a:ext>
            </a:extLst>
          </p:cNvPr>
          <p:cNvSpPr txBox="1"/>
          <p:nvPr/>
        </p:nvSpPr>
        <p:spPr>
          <a:xfrm rot="18883043">
            <a:off x="3362962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24064782-5C20-69CB-0D3B-98F48F73E7AF}"/>
              </a:ext>
            </a:extLst>
          </p:cNvPr>
          <p:cNvSpPr txBox="1"/>
          <p:nvPr/>
        </p:nvSpPr>
        <p:spPr>
          <a:xfrm rot="2521231">
            <a:off x="3286707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7F7259A-DF9F-90B2-C5F0-DA97CFB4A08A}"/>
              </a:ext>
            </a:extLst>
          </p:cNvPr>
          <p:cNvSpPr txBox="1"/>
          <p:nvPr/>
        </p:nvSpPr>
        <p:spPr>
          <a:xfrm>
            <a:off x="1544675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34795DBE-D881-106B-DE86-A5B5DD222BBF}"/>
              </a:ext>
            </a:extLst>
          </p:cNvPr>
          <p:cNvCxnSpPr>
            <a:cxnSpLocks/>
          </p:cNvCxnSpPr>
          <p:nvPr/>
        </p:nvCxnSpPr>
        <p:spPr>
          <a:xfrm>
            <a:off x="2095249" y="2169718"/>
            <a:ext cx="1293008" cy="177727"/>
          </a:xfrm>
          <a:prstGeom prst="bentConnector3">
            <a:avLst>
              <a:gd name="adj1" fmla="val 910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8698EF64-786F-CFFC-871C-4313D9299BD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70542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737CD661-8C62-DF89-A4E2-F3DEF611FF4A}"/>
              </a:ext>
            </a:extLst>
          </p:cNvPr>
          <p:cNvSpPr/>
          <p:nvPr/>
        </p:nvSpPr>
        <p:spPr>
          <a:xfrm>
            <a:off x="780415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E9E0AB92-9635-6E4B-E2EE-792F02872C96}"/>
              </a:ext>
            </a:extLst>
          </p:cNvPr>
          <p:cNvSpPr/>
          <p:nvPr/>
        </p:nvSpPr>
        <p:spPr>
          <a:xfrm>
            <a:off x="10077569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DFA05AAB-5F1C-E87D-E18B-90ED451295E9}"/>
              </a:ext>
            </a:extLst>
          </p:cNvPr>
          <p:cNvSpPr/>
          <p:nvPr/>
        </p:nvSpPr>
        <p:spPr>
          <a:xfrm>
            <a:off x="9565908" y="2391139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96BD328-A036-7FB3-7D94-BDA33FC7B45D}"/>
              </a:ext>
            </a:extLst>
          </p:cNvPr>
          <p:cNvSpPr txBox="1"/>
          <p:nvPr/>
        </p:nvSpPr>
        <p:spPr>
          <a:xfrm>
            <a:off x="9011824" y="449656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34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815B2140-3FFF-DE38-D2D8-DBBB11A518EA}"/>
              </a:ext>
            </a:extLst>
          </p:cNvPr>
          <p:cNvSpPr txBox="1"/>
          <p:nvPr/>
        </p:nvSpPr>
        <p:spPr>
          <a:xfrm>
            <a:off x="7488978" y="2111660"/>
            <a:ext cx="1846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*Esforços ineficazes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F68ED8-FB13-EAEC-6E99-0E85E3228BB3}"/>
              </a:ext>
            </a:extLst>
          </p:cNvPr>
          <p:cNvSpPr txBox="1"/>
          <p:nvPr/>
        </p:nvSpPr>
        <p:spPr>
          <a:xfrm>
            <a:off x="10795322" y="435239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8390BB1-8719-140E-8FC2-9A0F3787562F}"/>
              </a:ext>
            </a:extLst>
          </p:cNvPr>
          <p:cNvSpPr txBox="1"/>
          <p:nvPr/>
        </p:nvSpPr>
        <p:spPr>
          <a:xfrm>
            <a:off x="5974549" y="2435905"/>
            <a:ext cx="2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2AF38FE-BD4E-E6E7-8985-17320F96DDED}"/>
              </a:ext>
            </a:extLst>
          </p:cNvPr>
          <p:cNvSpPr txBox="1"/>
          <p:nvPr/>
        </p:nvSpPr>
        <p:spPr>
          <a:xfrm>
            <a:off x="8656573" y="2477222"/>
            <a:ext cx="2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44C1FD4-CF3C-4D05-3F42-BF0EDA0ABE2A}"/>
              </a:ext>
            </a:extLst>
          </p:cNvPr>
          <p:cNvSpPr txBox="1"/>
          <p:nvPr/>
        </p:nvSpPr>
        <p:spPr>
          <a:xfrm>
            <a:off x="10106434" y="2481338"/>
            <a:ext cx="234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C472F68-8B03-DD4F-284F-D376DE8D50E0}"/>
              </a:ext>
            </a:extLst>
          </p:cNvPr>
          <p:cNvSpPr txBox="1"/>
          <p:nvPr/>
        </p:nvSpPr>
        <p:spPr>
          <a:xfrm>
            <a:off x="7507317" y="4119044"/>
            <a:ext cx="1846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“Fendas” de curare</a:t>
            </a:r>
          </a:p>
        </p:txBody>
      </p:sp>
      <p:cxnSp>
        <p:nvCxnSpPr>
          <p:cNvPr id="38" name="Conector Angulado 37">
            <a:extLst>
              <a:ext uri="{FF2B5EF4-FFF2-40B4-BE49-F238E27FC236}">
                <a16:creationId xmlns:a16="http://schemas.microsoft.com/office/drawing/2014/main" id="{1708CA17-7BD9-9802-3CB9-98B059FFB7DA}"/>
              </a:ext>
            </a:extLst>
          </p:cNvPr>
          <p:cNvCxnSpPr>
            <a:cxnSpLocks/>
          </p:cNvCxnSpPr>
          <p:nvPr/>
        </p:nvCxnSpPr>
        <p:spPr>
          <a:xfrm>
            <a:off x="5081212" y="2179642"/>
            <a:ext cx="775923" cy="29333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1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E1BAA-2F4D-04C0-BC93-07B8C31B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>
            <a:extLst>
              <a:ext uri="{FF2B5EF4-FFF2-40B4-BE49-F238E27FC236}">
                <a16:creationId xmlns:a16="http://schemas.microsoft.com/office/drawing/2014/main" id="{603F848E-674C-96F5-06D7-11F09FAE7ACA}"/>
              </a:ext>
            </a:extLst>
          </p:cNvPr>
          <p:cNvSpPr txBox="1"/>
          <p:nvPr/>
        </p:nvSpPr>
        <p:spPr>
          <a:xfrm>
            <a:off x="4530896" y="2859601"/>
            <a:ext cx="624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Fluxo</a:t>
            </a:r>
          </a:p>
          <a:p>
            <a:pPr algn="ctr"/>
            <a:r>
              <a:rPr lang="pt-BR" sz="1400" dirty="0"/>
              <a:t>L/min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D1044CC-1309-A621-1B2A-A4ACAEDD80F9}"/>
              </a:ext>
            </a:extLst>
          </p:cNvPr>
          <p:cNvSpPr txBox="1"/>
          <p:nvPr/>
        </p:nvSpPr>
        <p:spPr>
          <a:xfrm>
            <a:off x="4463880" y="4813086"/>
            <a:ext cx="66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CO</a:t>
            </a:r>
            <a:r>
              <a:rPr lang="pt-BR" sz="1600" baseline="-25000" dirty="0"/>
              <a:t>2</a:t>
            </a:r>
          </a:p>
          <a:p>
            <a:pPr algn="ctr"/>
            <a:r>
              <a:rPr lang="pt-BR" sz="1400" dirty="0"/>
              <a:t>mmHg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AE63BB8-11CC-DCD5-FCEB-2862EADAE4B7}"/>
              </a:ext>
            </a:extLst>
          </p:cNvPr>
          <p:cNvSpPr txBox="1"/>
          <p:nvPr/>
        </p:nvSpPr>
        <p:spPr>
          <a:xfrm>
            <a:off x="9045611" y="1303947"/>
            <a:ext cx="269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EtCO</a:t>
            </a:r>
            <a:r>
              <a:rPr lang="pt-BR" sz="2000" baseline="-25000" dirty="0"/>
              <a:t>2</a:t>
            </a:r>
            <a:r>
              <a:rPr lang="pt-BR" sz="2000" dirty="0"/>
              <a:t> </a:t>
            </a:r>
          </a:p>
          <a:p>
            <a:r>
              <a:rPr lang="pt-BR" sz="2000" dirty="0"/>
              <a:t>Redução rápida até zero</a:t>
            </a:r>
            <a:endParaRPr lang="pt-BR" b="1" dirty="0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2BCBE384-9D21-7C7D-3110-CC0FF8A8DF45}"/>
              </a:ext>
            </a:extLst>
          </p:cNvPr>
          <p:cNvSpPr/>
          <p:nvPr/>
        </p:nvSpPr>
        <p:spPr>
          <a:xfrm>
            <a:off x="1946593" y="2384473"/>
            <a:ext cx="496506" cy="1854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1EBB6EC8-301F-9286-99E3-81909DD88DEB}"/>
              </a:ext>
            </a:extLst>
          </p:cNvPr>
          <p:cNvSpPr/>
          <p:nvPr/>
        </p:nvSpPr>
        <p:spPr>
          <a:xfrm>
            <a:off x="1946593" y="1825215"/>
            <a:ext cx="496506" cy="19033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3588BA-D0F1-917F-5137-0D6FCCC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2262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Capnografia no paciente intubado em ventilação mecânica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Evolução para uma parada cardiorrespiratória (PCR)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594FE1-1D6E-F47D-B280-FF0C4D5D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358573"/>
            <a:ext cx="863600" cy="406400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D1F146E-93D4-8215-6EAF-BB35086F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4624" y="6431598"/>
            <a:ext cx="4114800" cy="365125"/>
          </a:xfrm>
        </p:spPr>
        <p:txBody>
          <a:bodyPr/>
          <a:lstStyle/>
          <a:p>
            <a:pPr algn="r"/>
            <a:r>
              <a:rPr lang="pt-BR" dirty="0"/>
              <a:t>www.xlung.net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E16390C-1D88-A34A-A867-6AE27C942B45}"/>
              </a:ext>
            </a:extLst>
          </p:cNvPr>
          <p:cNvCxnSpPr>
            <a:cxnSpLocks/>
          </p:cNvCxnSpPr>
          <p:nvPr/>
        </p:nvCxnSpPr>
        <p:spPr>
          <a:xfrm flipH="1">
            <a:off x="1007810" y="2346923"/>
            <a:ext cx="20636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F566BAD-36A6-2CE5-E89E-E351267CF5C0}"/>
              </a:ext>
            </a:extLst>
          </p:cNvPr>
          <p:cNvCxnSpPr>
            <a:cxnSpLocks/>
          </p:cNvCxnSpPr>
          <p:nvPr/>
        </p:nvCxnSpPr>
        <p:spPr>
          <a:xfrm flipH="1">
            <a:off x="803515" y="2036592"/>
            <a:ext cx="2276712" cy="1351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A87E984-EAE2-92C9-5014-0E1D6A7AF599}"/>
              </a:ext>
            </a:extLst>
          </p:cNvPr>
          <p:cNvCxnSpPr>
            <a:cxnSpLocks/>
          </p:cNvCxnSpPr>
          <p:nvPr/>
        </p:nvCxnSpPr>
        <p:spPr>
          <a:xfrm flipH="1" flipV="1">
            <a:off x="3045531" y="2338742"/>
            <a:ext cx="865698" cy="86302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DC5393C-D115-B515-F1C8-A2A32EFE2F67}"/>
              </a:ext>
            </a:extLst>
          </p:cNvPr>
          <p:cNvCxnSpPr>
            <a:cxnSpLocks/>
          </p:cNvCxnSpPr>
          <p:nvPr/>
        </p:nvCxnSpPr>
        <p:spPr>
          <a:xfrm flipH="1" flipV="1">
            <a:off x="3349618" y="2182460"/>
            <a:ext cx="838200" cy="8382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FB12A4C-3DE5-BD82-3477-A5C8E59175BC}"/>
              </a:ext>
            </a:extLst>
          </p:cNvPr>
          <p:cNvCxnSpPr>
            <a:cxnSpLocks/>
          </p:cNvCxnSpPr>
          <p:nvPr/>
        </p:nvCxnSpPr>
        <p:spPr>
          <a:xfrm flipH="1">
            <a:off x="3370308" y="1329268"/>
            <a:ext cx="884105" cy="87428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98BC4F-86CB-D935-718F-D7A998C61941}"/>
              </a:ext>
            </a:extLst>
          </p:cNvPr>
          <p:cNvCxnSpPr>
            <a:cxnSpLocks/>
          </p:cNvCxnSpPr>
          <p:nvPr/>
        </p:nvCxnSpPr>
        <p:spPr>
          <a:xfrm flipH="1">
            <a:off x="3054297" y="1134309"/>
            <a:ext cx="904038" cy="90909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7A5C467-25B7-9E75-542B-871A83F4B5DB}"/>
              </a:ext>
            </a:extLst>
          </p:cNvPr>
          <p:cNvCxnSpPr/>
          <p:nvPr/>
        </p:nvCxnSpPr>
        <p:spPr>
          <a:xfrm>
            <a:off x="2111397" y="2010274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F311E7BA-4868-6C19-4DD3-1DC4A195075A}"/>
              </a:ext>
            </a:extLst>
          </p:cNvPr>
          <p:cNvCxnSpPr/>
          <p:nvPr/>
        </p:nvCxnSpPr>
        <p:spPr>
          <a:xfrm>
            <a:off x="2263797" y="2069908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0921557D-CF6A-AD6D-66D9-14024E15E358}"/>
              </a:ext>
            </a:extLst>
          </p:cNvPr>
          <p:cNvCxnSpPr/>
          <p:nvPr/>
        </p:nvCxnSpPr>
        <p:spPr>
          <a:xfrm>
            <a:off x="2383068" y="2016897"/>
            <a:ext cx="0" cy="2645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2ADD37F9-565B-D600-8231-13EFE3C24E50}"/>
              </a:ext>
            </a:extLst>
          </p:cNvPr>
          <p:cNvSpPr txBox="1"/>
          <p:nvPr/>
        </p:nvSpPr>
        <p:spPr>
          <a:xfrm>
            <a:off x="1155426" y="1990958"/>
            <a:ext cx="8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PECO</a:t>
            </a:r>
            <a:r>
              <a:rPr lang="pt-BR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1B0004C4-CE6D-3B62-BA83-04AD577E70FD}"/>
              </a:ext>
            </a:extLst>
          </p:cNvPr>
          <p:cNvSpPr txBox="1"/>
          <p:nvPr/>
        </p:nvSpPr>
        <p:spPr>
          <a:xfrm>
            <a:off x="3950470" y="1851819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Ventilador</a:t>
            </a:r>
          </a:p>
          <a:p>
            <a:pPr algn="ctr"/>
            <a:r>
              <a:rPr lang="pt-BR" b="1" dirty="0"/>
              <a:t>Mecânico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CF500B2-91CB-7BFC-5271-45FF8ACC419A}"/>
              </a:ext>
            </a:extLst>
          </p:cNvPr>
          <p:cNvSpPr txBox="1"/>
          <p:nvPr/>
        </p:nvSpPr>
        <p:spPr>
          <a:xfrm rot="18883043">
            <a:off x="3313536" y="1515205"/>
            <a:ext cx="59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INSP.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1E420584-F5A9-CA27-3CC7-2E743ACAB60A}"/>
              </a:ext>
            </a:extLst>
          </p:cNvPr>
          <p:cNvSpPr txBox="1"/>
          <p:nvPr/>
        </p:nvSpPr>
        <p:spPr>
          <a:xfrm rot="2521231">
            <a:off x="3237281" y="2375003"/>
            <a:ext cx="52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EXP.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DDECF9F-8D44-C6AC-9314-29D8B73058C1}"/>
              </a:ext>
            </a:extLst>
          </p:cNvPr>
          <p:cNvSpPr txBox="1"/>
          <p:nvPr/>
        </p:nvSpPr>
        <p:spPr>
          <a:xfrm>
            <a:off x="1495249" y="1110727"/>
            <a:ext cx="151457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800" kern="1200" dirty="0">
                <a:solidFill>
                  <a:srgbClr val="7030A0"/>
                </a:solidFill>
                <a:latin typeface="Arial" charset="0"/>
              </a:rPr>
              <a:t>Capnógrafo</a:t>
            </a:r>
            <a:endParaRPr lang="pt-BR" baseline="-25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pt-BR" baseline="-25000" dirty="0">
                <a:solidFill>
                  <a:srgbClr val="7030A0"/>
                </a:solidFill>
                <a:latin typeface="Arial" charset="0"/>
              </a:rPr>
              <a:t>mainstream</a:t>
            </a:r>
            <a:endParaRPr lang="pt-BR" dirty="0">
              <a:solidFill>
                <a:srgbClr val="7030A0"/>
              </a:solidFill>
            </a:endParaRPr>
          </a:p>
        </p:txBody>
      </p:sp>
      <p:cxnSp>
        <p:nvCxnSpPr>
          <p:cNvPr id="125" name="Conector Angulado 124">
            <a:extLst>
              <a:ext uri="{FF2B5EF4-FFF2-40B4-BE49-F238E27FC236}">
                <a16:creationId xmlns:a16="http://schemas.microsoft.com/office/drawing/2014/main" id="{AF8EDF97-F299-6162-08E4-47AAF41DA822}"/>
              </a:ext>
            </a:extLst>
          </p:cNvPr>
          <p:cNvCxnSpPr>
            <a:cxnSpLocks/>
          </p:cNvCxnSpPr>
          <p:nvPr/>
        </p:nvCxnSpPr>
        <p:spPr>
          <a:xfrm>
            <a:off x="2045823" y="2169718"/>
            <a:ext cx="1293008" cy="177727"/>
          </a:xfrm>
          <a:prstGeom prst="bentConnector3">
            <a:avLst>
              <a:gd name="adj1" fmla="val 910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Angulado 2">
            <a:extLst>
              <a:ext uri="{FF2B5EF4-FFF2-40B4-BE49-F238E27FC236}">
                <a16:creationId xmlns:a16="http://schemas.microsoft.com/office/drawing/2014/main" id="{3AE6BFF8-02D6-307B-0CA3-2F27541324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21116" y="1376476"/>
            <a:ext cx="71821" cy="2347738"/>
          </a:xfrm>
          <a:prstGeom prst="bentConnector3">
            <a:avLst>
              <a:gd name="adj1" fmla="val -31829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a Livre 45">
            <a:extLst>
              <a:ext uri="{FF2B5EF4-FFF2-40B4-BE49-F238E27FC236}">
                <a16:creationId xmlns:a16="http://schemas.microsoft.com/office/drawing/2014/main" id="{8A8C2786-41D8-F6F3-D671-4E47E18ADEA4}"/>
              </a:ext>
            </a:extLst>
          </p:cNvPr>
          <p:cNvSpPr/>
          <p:nvPr/>
        </p:nvSpPr>
        <p:spPr>
          <a:xfrm>
            <a:off x="7754727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>
            <a:extLst>
              <a:ext uri="{FF2B5EF4-FFF2-40B4-BE49-F238E27FC236}">
                <a16:creationId xmlns:a16="http://schemas.microsoft.com/office/drawing/2014/main" id="{319AFBC8-3960-5D55-4EB7-482A092D649E}"/>
              </a:ext>
            </a:extLst>
          </p:cNvPr>
          <p:cNvSpPr/>
          <p:nvPr/>
        </p:nvSpPr>
        <p:spPr>
          <a:xfrm>
            <a:off x="10028143" y="3688080"/>
            <a:ext cx="283337" cy="310487"/>
          </a:xfrm>
          <a:custGeom>
            <a:avLst/>
            <a:gdLst>
              <a:gd name="csX0" fmla="*/ 9017 w 283337"/>
              <a:gd name="csY0" fmla="*/ 243840 h 310487"/>
              <a:gd name="csX1" fmla="*/ 9017 w 283337"/>
              <a:gd name="csY1" fmla="*/ 243840 h 310487"/>
              <a:gd name="csX2" fmla="*/ 130937 w 283337"/>
              <a:gd name="csY2" fmla="*/ 304800 h 310487"/>
              <a:gd name="csX3" fmla="*/ 268097 w 283337"/>
              <a:gd name="csY3" fmla="*/ 243840 h 310487"/>
              <a:gd name="csX4" fmla="*/ 283337 w 283337"/>
              <a:gd name="csY4" fmla="*/ 198120 h 310487"/>
              <a:gd name="csX5" fmla="*/ 252857 w 283337"/>
              <a:gd name="csY5" fmla="*/ 76200 h 310487"/>
              <a:gd name="csX6" fmla="*/ 222377 w 283337"/>
              <a:gd name="csY6" fmla="*/ 30480 h 310487"/>
              <a:gd name="csX7" fmla="*/ 130937 w 283337"/>
              <a:gd name="csY7" fmla="*/ 0 h 310487"/>
              <a:gd name="csX8" fmla="*/ 54737 w 283337"/>
              <a:gd name="csY8" fmla="*/ 15240 h 310487"/>
              <a:gd name="csX9" fmla="*/ 9017 w 283337"/>
              <a:gd name="csY9" fmla="*/ 243840 h 310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83337" h="310487">
                <a:moveTo>
                  <a:pt x="9017" y="243840"/>
                </a:moveTo>
                <a:lnTo>
                  <a:pt x="9017" y="243840"/>
                </a:lnTo>
                <a:cubicBezTo>
                  <a:pt x="49657" y="264160"/>
                  <a:pt x="86382" y="295889"/>
                  <a:pt x="130937" y="304800"/>
                </a:cubicBezTo>
                <a:cubicBezTo>
                  <a:pt x="213831" y="321379"/>
                  <a:pt x="239066" y="301903"/>
                  <a:pt x="268097" y="243840"/>
                </a:cubicBezTo>
                <a:cubicBezTo>
                  <a:pt x="275281" y="229472"/>
                  <a:pt x="278257" y="213360"/>
                  <a:pt x="283337" y="198120"/>
                </a:cubicBezTo>
                <a:cubicBezTo>
                  <a:pt x="277540" y="169137"/>
                  <a:pt x="268478" y="107442"/>
                  <a:pt x="252857" y="76200"/>
                </a:cubicBezTo>
                <a:cubicBezTo>
                  <a:pt x="244666" y="59817"/>
                  <a:pt x="237909" y="40188"/>
                  <a:pt x="222377" y="30480"/>
                </a:cubicBezTo>
                <a:cubicBezTo>
                  <a:pt x="195132" y="13452"/>
                  <a:pt x="130937" y="0"/>
                  <a:pt x="130937" y="0"/>
                </a:cubicBezTo>
                <a:cubicBezTo>
                  <a:pt x="105537" y="5080"/>
                  <a:pt x="77905" y="3656"/>
                  <a:pt x="54737" y="15240"/>
                </a:cubicBezTo>
                <a:cubicBezTo>
                  <a:pt x="-37680" y="61449"/>
                  <a:pt x="16637" y="205740"/>
                  <a:pt x="9017" y="243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41A34F0C-202C-2D93-7E03-3CDCB6835E30}"/>
              </a:ext>
            </a:extLst>
          </p:cNvPr>
          <p:cNvSpPr/>
          <p:nvPr/>
        </p:nvSpPr>
        <p:spPr>
          <a:xfrm>
            <a:off x="9516482" y="2391139"/>
            <a:ext cx="139987" cy="70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973A117-6EB9-5B81-A1AF-2AA25D7A3320}"/>
              </a:ext>
            </a:extLst>
          </p:cNvPr>
          <p:cNvSpPr txBox="1"/>
          <p:nvPr/>
        </p:nvSpPr>
        <p:spPr>
          <a:xfrm>
            <a:off x="10745896" y="435239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cxnSp>
        <p:nvCxnSpPr>
          <p:cNvPr id="38" name="Conector Angulado 37">
            <a:extLst>
              <a:ext uri="{FF2B5EF4-FFF2-40B4-BE49-F238E27FC236}">
                <a16:creationId xmlns:a16="http://schemas.microsoft.com/office/drawing/2014/main" id="{9BF4B5E7-20C0-FD28-CD8D-8BCD0EFB0F14}"/>
              </a:ext>
            </a:extLst>
          </p:cNvPr>
          <p:cNvCxnSpPr>
            <a:cxnSpLocks/>
          </p:cNvCxnSpPr>
          <p:nvPr/>
        </p:nvCxnSpPr>
        <p:spPr>
          <a:xfrm>
            <a:off x="5031786" y="2179642"/>
            <a:ext cx="775923" cy="29333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9F441637-77B2-0150-777F-10FFBB3C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42"/>
          <a:stretch>
            <a:fillRect/>
          </a:stretch>
        </p:blipFill>
        <p:spPr>
          <a:xfrm>
            <a:off x="5134449" y="2482868"/>
            <a:ext cx="5978855" cy="3948769"/>
          </a:xfrm>
          <a:prstGeom prst="rect">
            <a:avLst/>
          </a:prstGeom>
        </p:spPr>
      </p:pic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20B3FBFD-FCDF-95B5-1BE3-D2C4C582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37" t="55389" r="22782"/>
          <a:stretch>
            <a:fillRect/>
          </a:stretch>
        </p:blipFill>
        <p:spPr>
          <a:xfrm>
            <a:off x="10512240" y="4672531"/>
            <a:ext cx="945160" cy="176157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7908979-1EEA-BDDC-FA76-9072E3C8D782}"/>
              </a:ext>
            </a:extLst>
          </p:cNvPr>
          <p:cNvSpPr txBox="1"/>
          <p:nvPr/>
        </p:nvSpPr>
        <p:spPr>
          <a:xfrm>
            <a:off x="9044383" y="4299971"/>
            <a:ext cx="1211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PCR→</a:t>
            </a:r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6A195B02-82FA-B588-4FFC-CF10AB327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37" t="55389" r="24426"/>
          <a:stretch>
            <a:fillRect/>
          </a:stretch>
        </p:blipFill>
        <p:spPr>
          <a:xfrm>
            <a:off x="10640724" y="4667601"/>
            <a:ext cx="598460" cy="1761571"/>
          </a:xfrm>
          <a:prstGeom prst="rect">
            <a:avLst/>
          </a:prstGeom>
        </p:spPr>
      </p:pic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5EEE152D-464B-92E4-FCAA-EC62F80EE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37" t="55389" r="22782"/>
          <a:stretch>
            <a:fillRect/>
          </a:stretch>
        </p:blipFill>
        <p:spPr>
          <a:xfrm>
            <a:off x="10028143" y="4665693"/>
            <a:ext cx="292402" cy="1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{BB8EA468-454C-7D49-9E3D-DCA604D36B5B}tf10001119</Template>
  <TotalTime>15793</TotalTime>
  <Words>2757</Words>
  <Application>Microsoft Macintosh PowerPoint</Application>
  <PresentationFormat>Widescreen</PresentationFormat>
  <Paragraphs>379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do Office</vt:lpstr>
      <vt:lpstr> Indicações de capnografia no paciente intubado em VM</vt:lpstr>
      <vt:lpstr>Capnografia no paciente intubado em ventilação mecânica</vt:lpstr>
      <vt:lpstr>Capnografia no paciente intubado em ventilação mecânica</vt:lpstr>
      <vt:lpstr>Capnografia no paciente intubado em ventilação mecânica  Aumento do metabolismo e da produção de CO2 </vt:lpstr>
      <vt:lpstr>Capnografia no paciente intubado em ventilação mecânica  Hipoventilação alveolar por redução do volume corrente</vt:lpstr>
      <vt:lpstr>Capnografia no paciente intubado em ventilação mecânica  Hipoperfusão pulmonar por choque hemodinâmico (↓DC)</vt:lpstr>
      <vt:lpstr>Capnografia no paciente intubado em ventilação mecânica  Limitação ao fluxo aéreo com aumento da Rva e auto-PEEP</vt:lpstr>
      <vt:lpstr>Capnografia no paciente intubado em ventilação mecânica  recuperando esforço muscular respiratório após BNM</vt:lpstr>
      <vt:lpstr>Capnografia no paciente intubado em ventilação mecânica  Evolução para uma parada cardiorrespiratória (PCR)</vt:lpstr>
      <vt:lpstr>Capnografia no paciente intubado em ventilação mecânica  Ressuscitação cardiorrespiratória até o RCEsp pós-PCR</vt:lpstr>
      <vt:lpstr>Capnografia no paciente intubado em ventilação mecânica  Efeito da PEEP na mecânica resp. e na P(a-et)CO2 na SARA</vt:lpstr>
      <vt:lpstr>Capnografia no paciente intubado em ventilação mecânica  Achados associados a problemas no suporte ventilatório</vt:lpstr>
      <vt:lpstr>Capnografia no paciente intubado em ventilação mecânica  Achados associados a problemas no tubo traqueal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Holanda</dc:creator>
  <cp:lastModifiedBy>Betina Santos Tomaz</cp:lastModifiedBy>
  <cp:revision>70</cp:revision>
  <dcterms:created xsi:type="dcterms:W3CDTF">2021-10-07T21:02:10Z</dcterms:created>
  <dcterms:modified xsi:type="dcterms:W3CDTF">2026-02-13T13:26:17Z</dcterms:modified>
</cp:coreProperties>
</file>